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 id="2147483751" r:id="rId6"/>
    <p:sldMasterId id="2147483784" r:id="rId7"/>
  </p:sldMasterIdLst>
  <p:notesMasterIdLst>
    <p:notesMasterId r:id="rId37"/>
  </p:notesMasterIdLst>
  <p:handoutMasterIdLst>
    <p:handoutMasterId r:id="rId38"/>
  </p:handoutMasterIdLst>
  <p:sldIdLst>
    <p:sldId id="330" r:id="rId8"/>
    <p:sldId id="301" r:id="rId9"/>
    <p:sldId id="303" r:id="rId10"/>
    <p:sldId id="352" r:id="rId11"/>
    <p:sldId id="354" r:id="rId12"/>
    <p:sldId id="404" r:id="rId13"/>
    <p:sldId id="406" r:id="rId14"/>
    <p:sldId id="356" r:id="rId15"/>
    <p:sldId id="410" r:id="rId16"/>
    <p:sldId id="411" r:id="rId17"/>
    <p:sldId id="412" r:id="rId18"/>
    <p:sldId id="413" r:id="rId19"/>
    <p:sldId id="414" r:id="rId20"/>
    <p:sldId id="378" r:id="rId21"/>
    <p:sldId id="381" r:id="rId22"/>
    <p:sldId id="382" r:id="rId23"/>
    <p:sldId id="383" r:id="rId24"/>
    <p:sldId id="385" r:id="rId25"/>
    <p:sldId id="426" r:id="rId26"/>
    <p:sldId id="331" r:id="rId27"/>
    <p:sldId id="424" r:id="rId28"/>
    <p:sldId id="427" r:id="rId29"/>
    <p:sldId id="425" r:id="rId30"/>
    <p:sldId id="336" r:id="rId31"/>
    <p:sldId id="344" r:id="rId32"/>
    <p:sldId id="327" r:id="rId33"/>
    <p:sldId id="351" r:id="rId34"/>
    <p:sldId id="329" r:id="rId35"/>
    <p:sldId id="291" r:id="rId36"/>
  </p:sldIdLst>
  <p:sldSz cx="12188825" cy="6858000"/>
  <p:notesSz cx="6858000" cy="9296400"/>
  <p:embeddedFontLst>
    <p:embeddedFont>
      <p:font typeface="Consolas" panose="020B0609020204030204" pitchFamily="49" charset="0"/>
      <p:regular r:id="rId39"/>
      <p:bold r:id="rId40"/>
      <p:italic r:id="rId41"/>
      <p:boldItalic r:id="rId42"/>
    </p:embeddedFont>
    <p:embeddedFont>
      <p:font typeface="Segoe UI Light" panose="020B0502040204020203" pitchFamily="34" charset="0"/>
      <p:regular r:id="rId43"/>
      <p:italic r:id="rId44"/>
    </p:embeddedFont>
    <p:embeddedFont>
      <p:font typeface="Segoe UI" panose="020B0502040204020203" pitchFamily="34" charset="0"/>
      <p:regular r:id="rId45"/>
      <p:bold r:id="rId46"/>
      <p:italic r:id="rId47"/>
      <p:boldItalic r:id="rId48"/>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Cloud Computing Introduction" id="{C32BF143-2A19-4EE7-8BD5-6798161C09D7}">
          <p14:sldIdLst>
            <p14:sldId id="330"/>
            <p14:sldId id="301"/>
            <p14:sldId id="303"/>
          </p14:sldIdLst>
        </p14:section>
        <p14:section name="Windows Azure" id="{5E4156E2-A099-4F51-80BA-A0A1B5CA74F0}">
          <p14:sldIdLst>
            <p14:sldId id="352"/>
            <p14:sldId id="354"/>
            <p14:sldId id="404"/>
            <p14:sldId id="406"/>
          </p14:sldIdLst>
        </p14:section>
        <p14:section name="Virtual Machines" id="{F0F5B035-F424-4FA7-B544-D9588B3F33E0}">
          <p14:sldIdLst>
            <p14:sldId id="356"/>
            <p14:sldId id="410"/>
            <p14:sldId id="411"/>
            <p14:sldId id="412"/>
            <p14:sldId id="413"/>
            <p14:sldId id="414"/>
          </p14:sldIdLst>
        </p14:section>
        <p14:section name="Web Sites" id="{264A8B60-B9FA-4432-95A4-7895E89FC737}">
          <p14:sldIdLst>
            <p14:sldId id="378"/>
            <p14:sldId id="381"/>
            <p14:sldId id="382"/>
            <p14:sldId id="383"/>
          </p14:sldIdLst>
        </p14:section>
        <p14:section name="Cloud Services" id="{2CDE6F8B-A3B9-4ADE-8466-D31A7C4BE270}">
          <p14:sldIdLst>
            <p14:sldId id="385"/>
            <p14:sldId id="426"/>
          </p14:sldIdLst>
        </p14:section>
        <p14:section name="Building Block Services" id="{8083865B-29DE-456D-BC63-C1192E8D5085}">
          <p14:sldIdLst>
            <p14:sldId id="331"/>
            <p14:sldId id="424"/>
            <p14:sldId id="427"/>
            <p14:sldId id="425"/>
          </p14:sldIdLst>
        </p14:section>
        <p14:section name="Blob Storage" id="{2051A546-2383-44DC-A095-2A4ABEEFB210}">
          <p14:sldIdLst>
            <p14:sldId id="336"/>
          </p14:sldIdLst>
        </p14:section>
        <p14:section name="Identity &amp; Service Bus" id="{FEB934FC-C07F-4B70-9AA6-EDDF34557D53}">
          <p14:sldIdLst>
            <p14:sldId id="344"/>
            <p14:sldId id="327"/>
            <p14:sldId id="351"/>
          </p14:sldIdLst>
        </p14:section>
        <p14:section name="Closing" id="{8AF084D8-4D86-40FB-8932-4F6AA17A5223}">
          <p14:sldIdLst>
            <p14:sldId id="329"/>
            <p14:sldId id="291"/>
          </p14:sldIdLst>
        </p14:section>
        <p14:section name="Appendix" id="{E276D7D1-D5C0-4C73-B840-F49C3AEB0FA9}">
          <p14:sldIdLst/>
        </p14:section>
      </p14:sectionLst>
    </p:ext>
    <p:ext uri="{EFAFB233-063F-42B5-8137-9DF3F51BA10A}">
      <p15:sldGuideLst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Conard" initials="JC" lastIdx="4" clrIdx="0">
    <p:extLst>
      <p:ext uri="{19B8F6BF-5375-455C-9EA6-DF929625EA0E}">
        <p15:presenceInfo xmlns:p15="http://schemas.microsoft.com/office/powerpoint/2012/main" userId="S-1-5-21-124525095-708259637-1543119021-2564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595959"/>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4" autoAdjust="0"/>
    <p:restoredTop sz="62818" autoAdjust="0"/>
  </p:normalViewPr>
  <p:slideViewPr>
    <p:cSldViewPr snapToGrid="0">
      <p:cViewPr varScale="1">
        <p:scale>
          <a:sx n="50" d="100"/>
          <a:sy n="50" d="100"/>
        </p:scale>
        <p:origin x="1302" y="42"/>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p:scale>
        <a:sx n="100" d="100"/>
        <a:sy n="100" d="100"/>
      </p:scale>
      <p:origin x="0" y="-20628"/>
    </p:cViewPr>
  </p:sorterViewPr>
  <p:notesViewPr>
    <p:cSldViewPr snapToGrid="0" showGuides="1">
      <p:cViewPr varScale="1">
        <p:scale>
          <a:sx n="55" d="100"/>
          <a:sy n="55" d="100"/>
        </p:scale>
        <p:origin x="-1776"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1.fntdata"/><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handoutMaster" Target="handoutMasters/handoutMaster1.xml"/><Relationship Id="rId46"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font" Target="fonts/font6.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1.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9/28/2013</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9/28/2013</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556129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 Points:</a:t>
            </a:r>
          </a:p>
          <a:p>
            <a:pPr marL="171450" indent="-171450">
              <a:buFont typeface="Arial" pitchFamily="34" charset="0"/>
              <a:buChar char="•"/>
            </a:pPr>
            <a:r>
              <a:rPr lang="en-US" sz="1100" dirty="0" smtClean="0"/>
              <a:t>This is designed to give you very reliable performance and hopefully it ensures that it is always</a:t>
            </a:r>
            <a:r>
              <a:rPr lang="en-US" sz="1100" baseline="0" dirty="0" smtClean="0"/>
              <a:t> on</a:t>
            </a:r>
          </a:p>
          <a:p>
            <a:pPr marL="171450" indent="-171450">
              <a:buFont typeface="Arial" pitchFamily="34" charset="0"/>
              <a:buChar char="•"/>
            </a:pPr>
            <a:endParaRPr lang="en-US" sz="1100" dirty="0" smtClean="0"/>
          </a:p>
          <a:p>
            <a:endParaRPr lang="en-US" sz="1100" dirty="0" smtClean="0"/>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 Points:</a:t>
            </a:r>
          </a:p>
          <a:p>
            <a:pPr marL="171450" indent="-171450">
              <a:buFont typeface="Arial" pitchFamily="34" charset="0"/>
              <a:buChar char="•"/>
            </a:pPr>
            <a:r>
              <a:rPr lang="en-US" sz="1100" dirty="0" smtClean="0"/>
              <a:t>The third aspect</a:t>
            </a:r>
            <a:r>
              <a:rPr lang="en-US" sz="1100" baseline="0" dirty="0" smtClean="0"/>
              <a:t> of Windows Azure Virtual Machines that is important to understand is ….</a:t>
            </a:r>
            <a:endParaRPr lang="en-US" sz="1100" dirty="0" smtClean="0"/>
          </a:p>
          <a:p>
            <a:pPr marL="171450" indent="-171450">
              <a:buFont typeface="Arial" pitchFamily="34" charset="0"/>
              <a:buChar char="•"/>
            </a:pPr>
            <a:r>
              <a:rPr lang="en-US" sz="1100" dirty="0" smtClean="0"/>
              <a:t>Another thing that is nice</a:t>
            </a:r>
            <a:r>
              <a:rPr lang="en-US" sz="1100" baseline="0" dirty="0" smtClean="0"/>
              <a:t> about the Windows Azure Storage solution is that we have support for </a:t>
            </a:r>
            <a:r>
              <a:rPr lang="en-US" sz="1100" dirty="0" smtClean="0"/>
              <a:t>Continuous storage geo-replication</a:t>
            </a:r>
          </a:p>
          <a:p>
            <a:pPr marL="171450" indent="-171450">
              <a:buFont typeface="Arial" pitchFamily="34" charset="0"/>
              <a:buChar char="•"/>
            </a:pPr>
            <a:r>
              <a:rPr lang="en-US" sz="1100" dirty="0" smtClean="0"/>
              <a:t>What this means is that whenever you save something in the storage system, in the background we can automatically replicate the</a:t>
            </a:r>
            <a:r>
              <a:rPr lang="en-US" sz="1100" baseline="0" dirty="0" smtClean="0"/>
              <a:t> data to </a:t>
            </a:r>
            <a:r>
              <a:rPr lang="en-US" sz="1100" dirty="0" smtClean="0"/>
              <a:t>another</a:t>
            </a:r>
            <a:r>
              <a:rPr lang="en-US" sz="1100" baseline="0" dirty="0" smtClean="0"/>
              <a:t> datacenter</a:t>
            </a:r>
          </a:p>
          <a:p>
            <a:pPr marL="171450" indent="-171450">
              <a:buFont typeface="Arial" pitchFamily="34" charset="0"/>
              <a:buChar char="•"/>
            </a:pPr>
            <a:r>
              <a:rPr lang="en-US" sz="1100" baseline="0" dirty="0" smtClean="0"/>
              <a:t>We guarantee that these data centers are several hundred miles (500) apart so that in the case of a natural disaster or a complete data center failure you can be ensured that a copy of your data exists somewhere else.  </a:t>
            </a:r>
          </a:p>
          <a:p>
            <a:pPr marL="171450" indent="-171450">
              <a:buFont typeface="Arial" pitchFamily="34" charset="0"/>
              <a:buChar char="•"/>
            </a:pPr>
            <a:r>
              <a:rPr lang="en-US" sz="1100" baseline="0" dirty="0" smtClean="0"/>
              <a:t>You don’t have to set anything up to enable it. It’s automatically enabled by default.</a:t>
            </a:r>
          </a:p>
          <a:p>
            <a:pPr marL="171450" indent="-171450">
              <a:buFont typeface="Arial" pitchFamily="34" charset="0"/>
              <a:buChar char="•"/>
            </a:pPr>
            <a:r>
              <a:rPr lang="en-US" sz="1100" baseline="0" dirty="0" smtClean="0"/>
              <a:t>You can turn it off if there are policy reasons why you wouldn’t want it enabled.  </a:t>
            </a:r>
          </a:p>
          <a:p>
            <a:pPr marL="171450" indent="-171450">
              <a:buFont typeface="Arial" pitchFamily="34" charset="0"/>
              <a:buChar char="•"/>
            </a:pPr>
            <a:r>
              <a:rPr lang="en-US" sz="1100" baseline="0" dirty="0" smtClean="0"/>
              <a:t>The end result is that you can deliver more robust solutions with even greater integrity</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Transition</a:t>
            </a:r>
          </a:p>
          <a:p>
            <a:pPr marL="384431" lvl="1" indent="-171450">
              <a:buFont typeface="Arial" pitchFamily="34" charset="0"/>
              <a:buChar char="•"/>
            </a:pPr>
            <a:r>
              <a:rPr lang="en-US" dirty="0" smtClean="0"/>
              <a:t>Virtual machines provide</a:t>
            </a:r>
            <a:r>
              <a:rPr lang="en-US" baseline="0" dirty="0" smtClean="0"/>
              <a:t> a very flexible compute model.   </a:t>
            </a:r>
          </a:p>
          <a:p>
            <a:pPr marL="384431" lvl="1" indent="-171450">
              <a:buFont typeface="Arial" pitchFamily="34" charset="0"/>
              <a:buChar char="•"/>
            </a:pPr>
            <a:r>
              <a:rPr lang="en-US" baseline="0" dirty="0" smtClean="0"/>
              <a:t>Another compute service available in Windows Azure is called Windows Azure Web Sites. </a:t>
            </a:r>
          </a:p>
          <a:p>
            <a:pPr marL="171450" lvl="0" indent="-171450">
              <a:buFont typeface="Arial" pitchFamily="34" charset="0"/>
              <a:buChar char="•"/>
            </a:pPr>
            <a:r>
              <a:rPr lang="en-US" baseline="0" dirty="0" smtClean="0"/>
              <a:t>Definition:</a:t>
            </a:r>
          </a:p>
          <a:p>
            <a:pPr marL="384431" lvl="1" indent="-171450">
              <a:buFont typeface="Arial" pitchFamily="34" charset="0"/>
              <a:buChar char="•"/>
            </a:pPr>
            <a:r>
              <a:rPr lang="en-US" baseline="0" dirty="0" smtClean="0"/>
              <a:t>Windows Azure Web Sites there is a managed service that you can use to run web sites and web APIs.  </a:t>
            </a:r>
          </a:p>
          <a:p>
            <a:pPr marL="384431" lvl="1" indent="-171450">
              <a:buFont typeface="Arial" pitchFamily="34" charset="0"/>
              <a:buChar char="•"/>
            </a:pPr>
            <a:r>
              <a:rPr lang="en-US" baseline="0" dirty="0" smtClean="0"/>
              <a:t>Enable you to quickly stand up web applications and web sites on the internet</a:t>
            </a:r>
          </a:p>
          <a:p>
            <a:pPr marL="384431" lvl="1" indent="-171450">
              <a:buFont typeface="Arial" pitchFamily="34" charset="0"/>
              <a:buChar char="•"/>
            </a:pPr>
            <a:r>
              <a:rPr lang="en-US" baseline="0" dirty="0" smtClean="0"/>
              <a:t>Auto-managed environment</a:t>
            </a:r>
          </a:p>
          <a:p>
            <a:pPr marL="384431" lvl="1" indent="-171450">
              <a:buFont typeface="Arial" pitchFamily="34" charset="0"/>
              <a:buChar char="•"/>
            </a:pPr>
            <a:r>
              <a:rPr lang="en-US" baseline="0" dirty="0" smtClean="0"/>
              <a:t>Just say that you want a web, here’s the DNS, copy the content, and we do the rest </a:t>
            </a:r>
          </a:p>
          <a:p>
            <a:pPr marL="171450" indent="-171450">
              <a:buFont typeface="Arial" pitchFamily="34" charset="0"/>
              <a:buChar char="•"/>
            </a:pPr>
            <a:r>
              <a:rPr lang="en-US" baseline="0" dirty="0" smtClean="0"/>
              <a:t>You don’t have to worry or think about VMs, servers, or infrastructure.   </a:t>
            </a:r>
          </a:p>
          <a:p>
            <a:pPr marL="171450" indent="-171450">
              <a:buFont typeface="Arial" pitchFamily="34" charset="0"/>
              <a:buChar char="•"/>
            </a:pPr>
            <a:r>
              <a:rPr lang="en-US" baseline="0" dirty="0" smtClean="0"/>
              <a:t>You can simply focus on building and deploying HTTP based applications.</a:t>
            </a:r>
          </a:p>
          <a:p>
            <a:pPr marL="171450" indent="-171450">
              <a:buFont typeface="Arial" pitchFamily="34" charset="0"/>
              <a:buChar char="•"/>
            </a:pPr>
            <a:r>
              <a:rPr lang="en-US" baseline="0" dirty="0" smtClean="0"/>
              <a:t>Enables you to build web sites using ASP.NET, Node.js, PHP, and now with an update a few weeks ago – Python</a:t>
            </a:r>
          </a:p>
          <a:p>
            <a:pPr marL="171450" indent="-171450">
              <a:buFont typeface="Arial" pitchFamily="34" charset="0"/>
              <a:buChar char="•"/>
            </a:pPr>
            <a:r>
              <a:rPr lang="en-US" baseline="0" dirty="0" smtClean="0"/>
              <a:t>Allows you to use any tool and any operating system to build these sites including Windows, OS X, and Linux.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Enables a very fast deployment model.  You can literally deploy in seconds.  </a:t>
            </a:r>
          </a:p>
          <a:p>
            <a:pPr marL="171450" indent="-171450">
              <a:buFont typeface="Arial" pitchFamily="34" charset="0"/>
              <a:buChar char="•"/>
            </a:pPr>
            <a:r>
              <a:rPr lang="en-US" baseline="0" dirty="0" smtClean="0"/>
              <a:t>You can easily deploy these sites using the tools and infrastructure you know. </a:t>
            </a:r>
          </a:p>
          <a:p>
            <a:pPr marL="171450" indent="-171450">
              <a:buFont typeface="Arial" pitchFamily="34" charset="0"/>
              <a:buChar char="•"/>
            </a:pPr>
            <a:r>
              <a:rPr lang="en-US" baseline="0" dirty="0" smtClean="0"/>
              <a:t>We support several flexible deployment options including FTP, GIT, and Team Foundation Services</a:t>
            </a:r>
          </a:p>
          <a:p>
            <a:pPr marL="171450" indent="-171450">
              <a:buFont typeface="Arial" pitchFamily="34" charset="0"/>
              <a:buChar char="•"/>
            </a:pPr>
            <a:r>
              <a:rPr lang="en-US" baseline="0" dirty="0" smtClean="0"/>
              <a:t>What is nice about this offering is that not only does it enable to very quickly get going, but it also allows you to start with a free offer in a shared environment.  </a:t>
            </a:r>
          </a:p>
          <a:p>
            <a:pPr marL="171450" indent="-171450">
              <a:buFont typeface="Arial" pitchFamily="34" charset="0"/>
              <a:buChar char="•"/>
            </a:pPr>
            <a:r>
              <a:rPr lang="en-US" baseline="0" dirty="0" smtClean="0"/>
              <a:t>Pricing starts at free.. Perpetually free and then you can scale up as you need more capability</a:t>
            </a:r>
          </a:p>
          <a:p>
            <a:pPr marL="171450" indent="-171450">
              <a:buFont typeface="Arial" pitchFamily="34" charset="0"/>
              <a:buChar char="•"/>
            </a:pPr>
            <a:r>
              <a:rPr lang="en-US" baseline="0" dirty="0" smtClean="0"/>
              <a:t>You can then scale up these sites using reserved instances for higher performance and isolation and scale out these sites as your web site becomes successful and you have increased load.  </a:t>
            </a:r>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a:t>
            </a:r>
            <a:r>
              <a:rPr lang="en-US" sz="1100" b="1" baseline="0" dirty="0" smtClean="0"/>
              <a:t> Points:</a:t>
            </a:r>
          </a:p>
          <a:p>
            <a:pPr marL="171450" indent="-171450">
              <a:buFont typeface="Arial" pitchFamily="34" charset="0"/>
              <a:buChar char="•"/>
            </a:pPr>
            <a:r>
              <a:rPr lang="en-US" sz="1100" dirty="0" smtClean="0"/>
              <a:t>In shared mode the web sites can be scaled out to run on multiple shared</a:t>
            </a:r>
            <a:r>
              <a:rPr lang="en-US" sz="1100" baseline="0" dirty="0" smtClean="0"/>
              <a:t> instances,</a:t>
            </a:r>
          </a:p>
          <a:p>
            <a:pPr marL="171450" indent="-171450">
              <a:buFont typeface="Arial" pitchFamily="34" charset="0"/>
              <a:buChar char="•"/>
            </a:pPr>
            <a:r>
              <a:rPr lang="en-US" sz="1100" baseline="0" dirty="0" smtClean="0"/>
              <a:t>In this case Windows Azure provides load balancing of incoming requests resulting in better response time and performance for your application and higher availability</a:t>
            </a:r>
          </a:p>
          <a:p>
            <a:pPr marL="0" indent="0">
              <a:buFont typeface="Arial" pitchFamily="34" charset="0"/>
              <a:buNone/>
            </a:pPr>
            <a:endParaRPr lang="en-US" sz="1100" dirty="0" smtClean="0"/>
          </a:p>
          <a:p>
            <a:pPr marL="171450" indent="-171450">
              <a:buFont typeface="Arial" pitchFamily="34" charset="0"/>
              <a:buChar char="•"/>
            </a:pPr>
            <a:endParaRPr lang="en-US" sz="1100" dirty="0" smtClean="0"/>
          </a:p>
          <a:p>
            <a:endParaRPr lang="en-US" sz="1100" dirty="0" smtClean="0"/>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smtClean="0"/>
          </a:p>
          <a:p>
            <a:r>
              <a:rPr lang="en-US" sz="1100" b="1" dirty="0" smtClean="0"/>
              <a:t>Speaking</a:t>
            </a:r>
            <a:r>
              <a:rPr lang="en-US" sz="1100" b="1" baseline="0" dirty="0" smtClean="0"/>
              <a:t> Points:</a:t>
            </a:r>
          </a:p>
          <a:p>
            <a:pPr marL="171450" indent="-171450">
              <a:buFont typeface="Arial" pitchFamily="34" charset="0"/>
              <a:buChar char="•"/>
            </a:pPr>
            <a:r>
              <a:rPr lang="en-US" sz="1100" dirty="0" smtClean="0"/>
              <a:t>If we really need to scale our application or we want to isolate our application,</a:t>
            </a:r>
            <a:r>
              <a:rPr lang="en-US" sz="1100" baseline="0" dirty="0" smtClean="0"/>
              <a:t> perhaps to use more memory, we can switch our app to reserved mode</a:t>
            </a:r>
          </a:p>
          <a:p>
            <a:pPr marL="171450" indent="-171450">
              <a:buFont typeface="Arial" pitchFamily="34" charset="0"/>
              <a:buChar char="•"/>
            </a:pPr>
            <a:r>
              <a:rPr lang="en-US" sz="1100" baseline="0" dirty="0" smtClean="0"/>
              <a:t>In this case Windows Azure will use an instance out of the pool of available instances, deploy your site, and continue to serve up requests</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smtClean="0"/>
          </a:p>
          <a:p>
            <a:r>
              <a:rPr lang="en-US" sz="1100" b="1" dirty="0" smtClean="0"/>
              <a:t>Speaking</a:t>
            </a:r>
            <a:r>
              <a:rPr lang="en-US" sz="1100" b="1" baseline="0" dirty="0" smtClean="0"/>
              <a:t> Points:</a:t>
            </a:r>
          </a:p>
          <a:p>
            <a:pPr marL="171450" indent="-171450">
              <a:buFont typeface="Arial" pitchFamily="34" charset="0"/>
              <a:buChar char="•"/>
            </a:pPr>
            <a:r>
              <a:rPr lang="en-US" sz="1100" dirty="0" smtClean="0"/>
              <a:t>Just like with shared mode, we can also scale out with reserved mode, in which case the machine instances are registered with the load balancer for your web</a:t>
            </a:r>
            <a:r>
              <a:rPr lang="en-US" sz="1100" baseline="0" dirty="0" smtClean="0"/>
              <a:t> application.</a:t>
            </a:r>
          </a:p>
          <a:p>
            <a:pPr marL="171450" indent="-171450">
              <a:buFont typeface="Arial" pitchFamily="34" charset="0"/>
              <a:buChar char="•"/>
            </a:pPr>
            <a:r>
              <a:rPr lang="en-US" sz="1100" baseline="0" dirty="0" smtClean="0"/>
              <a:t>This can result in </a:t>
            </a:r>
            <a:r>
              <a:rPr lang="en-US" sz="1100" dirty="0" smtClean="0"/>
              <a:t>better response</a:t>
            </a:r>
            <a:r>
              <a:rPr lang="en-US" sz="1100" baseline="0" dirty="0" smtClean="0"/>
              <a:t> time, performance, and availability for your web application.</a:t>
            </a:r>
          </a:p>
          <a:p>
            <a:pPr marL="0" indent="0">
              <a:buFont typeface="Arial" pitchFamily="34" charset="0"/>
              <a:buNone/>
            </a:pPr>
            <a:endParaRPr lang="en-US" sz="1100" baseline="0" dirty="0" smtClean="0"/>
          </a:p>
          <a:p>
            <a:endParaRPr lang="en-US" sz="1100" dirty="0" smtClean="0"/>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We’ve talked about Virtual Machines and we’ve talked about Web Sites, now</a:t>
            </a:r>
            <a:r>
              <a:rPr lang="en-US" baseline="0" dirty="0" smtClean="0"/>
              <a:t> let’s talk about Cloud Services</a:t>
            </a:r>
          </a:p>
          <a:p>
            <a:pPr marL="171450" indent="-171450">
              <a:buFont typeface="Arial" pitchFamily="34" charset="0"/>
              <a:buChar char="•"/>
            </a:pPr>
            <a:r>
              <a:rPr lang="en-US" baseline="0" dirty="0" smtClean="0"/>
              <a:t>Cloud Services is another model we support for building applications. </a:t>
            </a:r>
          </a:p>
          <a:p>
            <a:pPr marL="171450" indent="-171450">
              <a:buFont typeface="Arial" pitchFamily="34" charset="0"/>
              <a:buChar char="•"/>
            </a:pPr>
            <a:r>
              <a:rPr lang="en-US" baseline="0" dirty="0" smtClean="0"/>
              <a:t>Cloud Services enable a broader set of workloads then Windows Azure Web Sites, while providing more automated management then Windows Azure Virtual Machines.  </a:t>
            </a:r>
          </a:p>
          <a:p>
            <a:pPr marL="171450" indent="-171450">
              <a:buFont typeface="Arial" pitchFamily="34" charset="0"/>
              <a:buChar char="•"/>
            </a:pPr>
            <a:r>
              <a:rPr lang="en-US" baseline="0" dirty="0" smtClean="0"/>
              <a:t>Enables you to build what we sometimes refer to as infinitely scalable applications.  They can support 1 to hundreds or thousands of course</a:t>
            </a:r>
          </a:p>
          <a:p>
            <a:pPr marL="171450" indent="-171450">
              <a:buFont typeface="Arial" pitchFamily="34" charset="0"/>
              <a:buChar char="•"/>
            </a:pPr>
            <a:r>
              <a:rPr lang="en-US" baseline="0" dirty="0" smtClean="0"/>
              <a:t>Support not only web based deployments, but also multi-tier architectures where you might have a combination of front ends, middle tiers, as well as virtual machines running as part of your solution.</a:t>
            </a:r>
          </a:p>
          <a:p>
            <a:pPr marL="171450" indent="-171450">
              <a:buFont typeface="Arial" pitchFamily="34" charset="0"/>
              <a:buChar char="•"/>
            </a:pPr>
            <a:r>
              <a:rPr lang="en-US" baseline="0" dirty="0" smtClean="0"/>
              <a:t>Supports automated application management, so it is really easy to deploy, scale out, isolate, and recover from any type of hardware failure.  As well as support for automated updates.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VM is separated</a:t>
            </a:r>
            <a:r>
              <a:rPr lang="en-US" baseline="0" dirty="0" smtClean="0"/>
              <a:t> out as </a:t>
            </a:r>
            <a:r>
              <a:rPr lang="en-US" baseline="0" dirty="0" err="1" smtClean="0"/>
              <a:t>IaaS</a:t>
            </a:r>
            <a:r>
              <a:rPr lang="en-US" baseline="0" smtClean="0"/>
              <a:t> offering.</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208712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There</a:t>
            </a:r>
            <a:r>
              <a:rPr lang="en-US" baseline="0" dirty="0" smtClean="0"/>
              <a:t> are numerous terms and definitions floating around in the industry for “the cloud”, “cloud computing”, “cloud services”, etc.</a:t>
            </a:r>
          </a:p>
          <a:p>
            <a:pPr marL="171450" indent="-171450">
              <a:buFont typeface="Arial" pitchFamily="34" charset="0"/>
              <a:buChar char="•"/>
            </a:pPr>
            <a:r>
              <a:rPr lang="en-US" baseline="0" dirty="0" smtClean="0"/>
              <a:t>Microsoft thinks of the cloud as simply an approach to computing that enables applications to be delivered at scale for a variety of workloads and client devices.</a:t>
            </a:r>
            <a:endParaRPr lang="en-US" dirty="0" smtClean="0"/>
          </a:p>
          <a:p>
            <a:pPr marL="171450" indent="-171450">
              <a:buFont typeface="Arial" pitchFamily="34" charset="0"/>
              <a:buChar char="•"/>
            </a:pPr>
            <a:r>
              <a:rPr lang="en-US" dirty="0" smtClean="0"/>
              <a:t>The cloud can help deliver IT as a standardized service…freeing you up to focus on your business</a:t>
            </a:r>
          </a:p>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2</a:t>
            </a:fld>
            <a:endParaRPr lang="en-US" dirty="0"/>
          </a:p>
        </p:txBody>
      </p:sp>
    </p:spTree>
    <p:extLst>
      <p:ext uri="{BB962C8B-B14F-4D97-AF65-F5344CB8AC3E}">
        <p14:creationId xmlns:p14="http://schemas.microsoft.com/office/powerpoint/2010/main" val="2177742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 Points:</a:t>
            </a:r>
          </a:p>
          <a:p>
            <a:pPr marL="171450" indent="-171450">
              <a:buFont typeface="Arial" pitchFamily="34" charset="0"/>
              <a:buChar char="•"/>
            </a:pPr>
            <a:r>
              <a:rPr lang="en-US" sz="1100" dirty="0" smtClean="0"/>
              <a:t>In addition to the compute services for running your deploying</a:t>
            </a:r>
            <a:r>
              <a:rPr lang="en-US" sz="1100" baseline="0" dirty="0" smtClean="0"/>
              <a:t> and running your code, Windows Azure also provides a number of application building blocks.  </a:t>
            </a:r>
            <a:endParaRPr lang="en-US" sz="1100" dirty="0" smtClean="0"/>
          </a:p>
          <a:p>
            <a:pPr marL="171450" indent="-171450">
              <a:buFont typeface="Arial" pitchFamily="34" charset="0"/>
              <a:buChar char="•"/>
            </a:pPr>
            <a:r>
              <a:rPr lang="en-US" sz="1100" baseline="0" dirty="0" smtClean="0"/>
              <a:t>These are managed services that we run that provide a lot of value so you can avoid standing up the infrastructure for common capabilities</a:t>
            </a:r>
          </a:p>
          <a:p>
            <a:pPr marL="171450" indent="-171450">
              <a:buFont typeface="Arial" pitchFamily="34" charset="0"/>
              <a:buChar char="•"/>
            </a:pPr>
            <a:r>
              <a:rPr lang="en-US" sz="1100" baseline="0" dirty="0" smtClean="0"/>
              <a:t>You always can stand up VMs and put anything you want in it</a:t>
            </a:r>
          </a:p>
          <a:p>
            <a:pPr marL="171450" indent="-171450">
              <a:buFont typeface="Arial" pitchFamily="34" charset="0"/>
              <a:buChar char="•"/>
            </a:pPr>
            <a:r>
              <a:rPr lang="en-US" sz="1100" baseline="0" dirty="0" smtClean="0"/>
              <a:t>But in a lot of cases you will find that we have built in services that we deliver or that are delivered by our partners</a:t>
            </a:r>
          </a:p>
          <a:p>
            <a:pPr marL="171450" indent="-171450">
              <a:buFont typeface="Arial" pitchFamily="34" charset="0"/>
              <a:buChar char="•"/>
            </a:pPr>
            <a:r>
              <a:rPr lang="en-US" sz="1100" baseline="0" dirty="0" smtClean="0"/>
              <a:t>What’s cool is that you can use any of these services with a VM, with a Web Site, or with a Cloud Service – so you have flexibility in how you will consume them.</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itchFamily="34" charset="0"/>
              <a:buChar char="•"/>
            </a:pPr>
            <a:r>
              <a:rPr lang="en-US" dirty="0" smtClean="0"/>
              <a:t>All of these services</a:t>
            </a:r>
            <a:r>
              <a:rPr lang="en-US" baseline="0" dirty="0" smtClean="0"/>
              <a:t> can also be used from multiple languages</a:t>
            </a:r>
            <a:endParaRPr lang="en-US" dirty="0" smtClean="0"/>
          </a:p>
          <a:p>
            <a:pPr marL="285750" indent="-285750">
              <a:buFont typeface="Arial" pitchFamily="34" charset="0"/>
              <a:buChar char="•"/>
            </a:pPr>
            <a:r>
              <a:rPr lang="en-US" dirty="0" smtClean="0"/>
              <a:t>We</a:t>
            </a:r>
            <a:r>
              <a:rPr lang="en-US" baseline="0" dirty="0" smtClean="0"/>
              <a:t> now have as part of our developer center on WindowsAzure.com support for multiple different languages including .NET, Node, Java, and PHP.</a:t>
            </a:r>
          </a:p>
          <a:p>
            <a:pPr marL="285750" indent="-285750">
              <a:buFont typeface="Arial" pitchFamily="34" charset="0"/>
              <a:buChar char="•"/>
            </a:pPr>
            <a:r>
              <a:rPr lang="en-US" baseline="0" dirty="0" smtClean="0"/>
              <a:t>One of the new languages that we’re now enabling is Python with a complete SDK and </a:t>
            </a:r>
            <a:r>
              <a:rPr lang="en-US" baseline="0" dirty="0" err="1" smtClean="0"/>
              <a:t>dev</a:t>
            </a:r>
            <a:r>
              <a:rPr lang="en-US" baseline="0" dirty="0" smtClean="0"/>
              <a:t> center. </a:t>
            </a:r>
          </a:p>
          <a:p>
            <a:pPr marL="285750" indent="-285750">
              <a:buFont typeface="Arial" pitchFamily="34" charset="0"/>
              <a:buChar char="•"/>
            </a:pPr>
            <a:r>
              <a:rPr lang="en-US" baseline="0" dirty="0" smtClean="0"/>
              <a:t>For each of these we provide libraries that you can consume that call into the REST APIs  that we expose for the building block services.  </a:t>
            </a:r>
          </a:p>
          <a:p>
            <a:pPr marL="285750" indent="-285750">
              <a:buFont typeface="Arial" pitchFamily="34" charset="0"/>
              <a:buChar char="•"/>
            </a:pPr>
            <a:r>
              <a:rPr lang="en-US" baseline="0" dirty="0" smtClean="0"/>
              <a:t>You can also call the REST APIs directly</a:t>
            </a:r>
          </a:p>
          <a:p>
            <a:pPr marL="0" indent="0">
              <a:buFont typeface="Arial" pitchFamily="34" charse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759481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246505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baseline="0" dirty="0" smtClean="0"/>
              <a:t>All of the libraries are hosted on </a:t>
            </a:r>
            <a:r>
              <a:rPr lang="en-US" baseline="0" dirty="0" err="1" smtClean="0"/>
              <a:t>GitHub</a:t>
            </a:r>
            <a:r>
              <a:rPr lang="en-US" baseline="0" dirty="0" smtClean="0"/>
              <a:t> under an Apache 2 license</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So you can both see the source and contribute back to the source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23</a:t>
            </a:fld>
            <a:endParaRPr lang="en-US" dirty="0"/>
          </a:p>
        </p:txBody>
      </p:sp>
    </p:spTree>
    <p:extLst>
      <p:ext uri="{BB962C8B-B14F-4D97-AF65-F5344CB8AC3E}">
        <p14:creationId xmlns:p14="http://schemas.microsoft.com/office/powerpoint/2010/main" val="3955875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sz="1600" baseline="0" dirty="0" smtClean="0"/>
              <a:t>We have a great storage system.</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We talked about this earlier as part of virtual machines for mounting drives.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think of blob storage as a highly available, scalable, and secure file system in the cloud.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store any type of data you want in it.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optionally expose storage through some HTTP URLs and make it public or you can make it private.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Similar to databases, you can stand up a new storage account in a few minutes.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Continuous geo-replication is enabled by default for storage accounts.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We also have a bunch of new service bus capabilities</a:t>
            </a:r>
          </a:p>
          <a:p>
            <a:pPr marL="171450" indent="-171450">
              <a:buFont typeface="Arial" pitchFamily="34" charset="0"/>
              <a:buChar char="•"/>
            </a:pPr>
            <a:r>
              <a:rPr lang="en-US" dirty="0" smtClean="0"/>
              <a:t>The Service Bus is a managed</a:t>
            </a:r>
            <a:r>
              <a:rPr lang="en-US" baseline="0" dirty="0" smtClean="0"/>
              <a:t> service that provides secure messaging and relay capabilities.</a:t>
            </a:r>
          </a:p>
          <a:p>
            <a:pPr marL="171450" indent="-171450">
              <a:buFont typeface="Arial" pitchFamily="34" charset="0"/>
              <a:buChar char="•"/>
            </a:pPr>
            <a:r>
              <a:rPr lang="en-US" baseline="0" dirty="0" smtClean="0"/>
              <a:t>It’s great for integrating cloud based solutions with on-premise environments in a very secure way </a:t>
            </a:r>
          </a:p>
          <a:p>
            <a:pPr marL="171450" indent="-171450">
              <a:buFont typeface="Arial" pitchFamily="34" charset="0"/>
              <a:buChar char="•"/>
            </a:pPr>
            <a:r>
              <a:rPr lang="en-US" baseline="0" dirty="0" smtClean="0"/>
              <a:t>and it enables a very loosely coupled architecture</a:t>
            </a:r>
          </a:p>
          <a:p>
            <a:pPr marL="171450" indent="-171450">
              <a:buFont typeface="Arial" pitchFamily="34" charset="0"/>
              <a:buChar char="•"/>
            </a:pPr>
            <a:r>
              <a:rPr lang="en-US" baseline="0" dirty="0" smtClean="0"/>
              <a:t>With the new Windows Azure SDK and Tools for Visual Studio, you can now view information about the service bus directly from within Visual Studio. </a:t>
            </a:r>
            <a:endParaRPr lang="en-US" dirty="0" smtClean="0"/>
          </a:p>
          <a:p>
            <a:pPr marL="171450" indent="-171450">
              <a:buFont typeface="Arial" pitchFamily="34" charset="0"/>
              <a:buChar char="•"/>
            </a:pPr>
            <a:r>
              <a:rPr lang="en-US" dirty="0" smtClean="0"/>
              <a:t>We are also now introducing cross platform libraries</a:t>
            </a:r>
            <a:r>
              <a:rPr lang="en-US" baseline="0" dirty="0" smtClean="0"/>
              <a:t> so you can use service bus from any OS whether it’s a VM, web site, or Cloud Service and with any of the languages we support.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26</a:t>
            </a:fld>
            <a:endParaRPr lang="en-US" dirty="0"/>
          </a:p>
        </p:txBody>
      </p:sp>
    </p:spTree>
    <p:extLst>
      <p:ext uri="{BB962C8B-B14F-4D97-AF65-F5344CB8AC3E}">
        <p14:creationId xmlns:p14="http://schemas.microsoft.com/office/powerpoint/2010/main" val="268581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Windows Azure is commercially available in over 89 countries and territories.</a:t>
            </a:r>
            <a:r>
              <a:rPr lang="en-US" baseline="0" dirty="0" smtClean="0"/>
              <a:t>  </a:t>
            </a:r>
          </a:p>
          <a:p>
            <a:pPr marL="171450" indent="-171450">
              <a:buFont typeface="Arial" pitchFamily="34" charset="0"/>
              <a:buChar char="•"/>
            </a:pPr>
            <a:r>
              <a:rPr lang="en-US" baseline="0" dirty="0" smtClean="0"/>
              <a:t>Anyone within these countries can sign up for a free trial or a paid subscription to use Windows Azure services</a:t>
            </a:r>
          </a:p>
          <a:p>
            <a:pPr marL="171450" indent="-171450">
              <a:buFont typeface="Arial" pitchFamily="34" charset="0"/>
              <a:buChar char="•"/>
            </a:pPr>
            <a:r>
              <a:rPr lang="en-US" baseline="0" dirty="0" smtClean="0"/>
              <a:t>Of course you can build and deliver solutions to any of your customers worldwide.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15761766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29</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Objectives:</a:t>
            </a:r>
          </a:p>
          <a:p>
            <a:pPr marL="171450" indent="-171450">
              <a:buFont typeface="Arial" pitchFamily="34" charset="0"/>
              <a:buChar char="•"/>
            </a:pPr>
            <a:r>
              <a:rPr lang="en-US" dirty="0" smtClean="0"/>
              <a:t>Explain the three established industry</a:t>
            </a:r>
            <a:r>
              <a:rPr lang="en-US" baseline="0" dirty="0" smtClean="0"/>
              <a:t> </a:t>
            </a:r>
            <a:r>
              <a:rPr lang="en-US" dirty="0" smtClean="0"/>
              <a:t>terms </a:t>
            </a:r>
            <a:r>
              <a:rPr lang="en-US" baseline="0" dirty="0" smtClean="0"/>
              <a:t>for cloud services</a:t>
            </a:r>
            <a:endParaRPr lang="en-US" dirty="0" smtClean="0"/>
          </a:p>
          <a:p>
            <a:pPr marL="0" indent="0">
              <a:buFont typeface="Arial" pitchFamily="34" charset="0"/>
              <a:buNone/>
            </a:pPr>
            <a:endParaRPr lang="en-US" b="1" dirty="0" smtClean="0"/>
          </a:p>
          <a:p>
            <a:r>
              <a:rPr lang="en-US" b="1" dirty="0" smtClean="0"/>
              <a:t>Speaker</a:t>
            </a:r>
            <a:r>
              <a:rPr lang="en-US" b="1" baseline="0" dirty="0" smtClean="0"/>
              <a:t> Notes:</a:t>
            </a:r>
            <a:endParaRPr lang="en-US" dirty="0" smtClean="0"/>
          </a:p>
          <a:p>
            <a:pPr marL="171450" indent="-171450">
              <a:buFont typeface="Arial" pitchFamily="34" charset="0"/>
              <a:buChar char="•"/>
            </a:pPr>
            <a:r>
              <a:rPr lang="en-US" b="0" dirty="0" smtClean="0"/>
              <a:t>There is a lot of talk in the industry about different</a:t>
            </a:r>
            <a:r>
              <a:rPr lang="en-US" b="0" baseline="0" dirty="0" smtClean="0"/>
              <a:t> terms like Platform as a Service, Infrastructure as a Service, and Software as a Service.</a:t>
            </a:r>
          </a:p>
          <a:p>
            <a:pPr marL="171450" indent="-171450">
              <a:buFont typeface="Arial" pitchFamily="34" charset="0"/>
              <a:buChar char="•"/>
            </a:pPr>
            <a:r>
              <a:rPr lang="en-US" b="0" baseline="0" dirty="0" smtClean="0"/>
              <a:t>Since PDC08 when we first announced the Windows Azure our focus has been on delivering a platform as a service offering where you can build applications.  Where the platform abstracts you from the complexities of building and running applications.  </a:t>
            </a:r>
          </a:p>
          <a:p>
            <a:pPr marL="171450" indent="-171450">
              <a:buFont typeface="Arial" pitchFamily="34" charset="0"/>
              <a:buChar char="•"/>
            </a:pPr>
            <a:r>
              <a:rPr lang="en-US" b="0" baseline="0" dirty="0" smtClean="0"/>
              <a:t>We fundamentally believe that the future path forward for development is by providing a platform.  In fact, as you’ll see in a few minutes, we believe that there are a number of new capabilities that should be delivered as services to the platform.</a:t>
            </a:r>
          </a:p>
          <a:p>
            <a:pPr marL="171450" indent="-171450">
              <a:buFont typeface="Arial" pitchFamily="34" charset="0"/>
              <a:buChar char="•"/>
            </a:pPr>
            <a:endParaRPr lang="en-US" b="0" baseline="0"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3879287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Windows Azure itself is deployed around the world</a:t>
            </a:r>
          </a:p>
          <a:p>
            <a:pPr marL="171450" indent="-171450">
              <a:buFont typeface="Arial" pitchFamily="34" charset="0"/>
              <a:buChar char="•"/>
            </a:pPr>
            <a:r>
              <a:rPr lang="en-US" dirty="0" smtClean="0"/>
              <a:t>With Windows Azure, we have a concept of regions, which is where you choose to place your code and run.  </a:t>
            </a:r>
          </a:p>
          <a:p>
            <a:pPr marL="171450" indent="-171450">
              <a:buFont typeface="Arial" pitchFamily="34" charset="0"/>
              <a:buChar char="•"/>
            </a:pPr>
            <a:r>
              <a:rPr lang="en-US" dirty="0" smtClean="0"/>
              <a:t>In each of the regions, we have a Microsoft datacenter. </a:t>
            </a:r>
          </a:p>
          <a:p>
            <a:pPr marL="171450" indent="-171450">
              <a:buFont typeface="Arial" pitchFamily="34" charset="0"/>
              <a:buChar char="•"/>
            </a:pPr>
            <a:r>
              <a:rPr lang="en-US" dirty="0" smtClean="0"/>
              <a:t>These datacenters are massive facilities that host 10s or in some cases hundreds of thousands of servers</a:t>
            </a:r>
          </a:p>
          <a:p>
            <a:pPr marL="171450" indent="-171450">
              <a:buFont typeface="Arial" pitchFamily="34" charset="0"/>
              <a:buChar char="•"/>
            </a:pPr>
            <a:r>
              <a:rPr lang="en-US" dirty="0" smtClean="0"/>
              <a:t>We have currently four regions in North America, two regions in Europe, and two in </a:t>
            </a:r>
            <a:r>
              <a:rPr lang="en-US" dirty="0" err="1" smtClean="0"/>
              <a:t>Aisa</a:t>
            </a:r>
            <a:endParaRPr lang="en-US" dirty="0" smtClean="0"/>
          </a:p>
          <a:p>
            <a:pPr marL="171450" indent="-171450">
              <a:buFont typeface="Arial" pitchFamily="34" charset="0"/>
              <a:buChar char="•"/>
            </a:pPr>
            <a:r>
              <a:rPr lang="en-US" dirty="0" smtClean="0"/>
              <a:t>As you can see on this slide we also have a number of CDN edge points, which we can use to cache your content and deliver it even faster for customers.  %</a:t>
            </a:r>
          </a:p>
          <a:p>
            <a:pPr marL="171450" indent="-171450">
              <a:buFont typeface="Arial" pitchFamily="34" charset="0"/>
              <a:buChar char="•"/>
            </a:pPr>
            <a:r>
              <a:rPr lang="en-US" dirty="0" smtClean="0"/>
              <a:t>What you’re going to see in the next couple months and years is that we will rapidly expand our datacenter footprint around the world, so you will have more options for running your applications. </a:t>
            </a:r>
          </a:p>
          <a:p>
            <a:pPr marL="171450" indent="-171450">
              <a:buFont typeface="Arial" pitchFamily="34" charset="0"/>
              <a:buChar char="•"/>
            </a:pPr>
            <a:r>
              <a:rPr lang="en-US" dirty="0" smtClean="0"/>
              <a:t>Once you build an application, you can choose where you want to run in the world and you can move your workloads from region to region.  </a:t>
            </a:r>
          </a:p>
          <a:p>
            <a:pPr marL="171450" indent="-171450">
              <a:buFont typeface="Arial" pitchFamily="34" charset="0"/>
              <a:buChar char="•"/>
            </a:pPr>
            <a:r>
              <a:rPr lang="en-US" dirty="0" smtClean="0"/>
              <a:t>You can also run your application in multiple regions simultaneously and just direct traffic and customers to whichever version of the app is closest to them.  </a:t>
            </a:r>
          </a:p>
          <a:p>
            <a:pPr marL="171450" indent="-171450">
              <a:buFont typeface="Arial" pitchFamily="34" charset="0"/>
              <a:buChar char="•"/>
            </a:pPr>
            <a:r>
              <a:rPr lang="en-US" dirty="0" smtClean="0"/>
              <a:t>That gives you a global footprint and a chance to reach a bigger customer base or audience in new markets</a:t>
            </a:r>
          </a:p>
          <a:p>
            <a:pPr marL="0" indent="0">
              <a:buFont typeface="Arial" pitchFamily="34" charset="0"/>
              <a:buNone/>
            </a:pPr>
            <a:endParaRPr lang="en-US"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Windows Azure services such as compute and storage are now available in 8 worldwide datacenters</a:t>
            </a:r>
            <a:r>
              <a:rPr lang="en-US" baseline="0" dirty="0" smtClean="0"/>
              <a:t> with an additional 24 Content Delivery Network endpoints.  </a:t>
            </a:r>
          </a:p>
          <a:p>
            <a:pPr marL="171450" indent="-171450">
              <a:buFont typeface="Arial" pitchFamily="34" charset="0"/>
              <a:buChar char="•"/>
            </a:pPr>
            <a:r>
              <a:rPr lang="en-US" baseline="0" dirty="0" smtClean="0"/>
              <a:t>You can’t have a real cloud without a data center.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The final thing I’ll mention about Windows Azure, before we dive into the tour of services is the approach we’re taking with paying for services.</a:t>
            </a:r>
          </a:p>
          <a:p>
            <a:pPr marL="171450" indent="-171450">
              <a:buFont typeface="Arial" pitchFamily="34" charset="0"/>
              <a:buChar char="•"/>
            </a:pPr>
            <a:r>
              <a:rPr lang="en-US" dirty="0" smtClean="0"/>
              <a:t>This maybe different for many of you who are familiar with hosting providers and on-premises systems. </a:t>
            </a:r>
          </a:p>
          <a:p>
            <a:pPr marL="171450" indent="-171450">
              <a:buFont typeface="Arial" pitchFamily="34" charset="0"/>
              <a:buChar char="•"/>
            </a:pPr>
            <a:r>
              <a:rPr lang="en-US" dirty="0" smtClean="0"/>
              <a:t>With Windows Azure you pay only for what you use.</a:t>
            </a:r>
          </a:p>
          <a:p>
            <a:pPr marL="171450" indent="-171450">
              <a:buFont typeface="Arial" pitchFamily="34" charset="0"/>
              <a:buChar char="•"/>
            </a:pPr>
            <a:r>
              <a:rPr lang="en-US" dirty="0" smtClean="0"/>
              <a:t>There are no upfront cost</a:t>
            </a:r>
          </a:p>
          <a:p>
            <a:pPr marL="171450" indent="-171450">
              <a:buFont typeface="Arial" pitchFamily="34" charset="0"/>
              <a:buChar char="•"/>
            </a:pPr>
            <a:r>
              <a:rPr lang="en-US" dirty="0" smtClean="0"/>
              <a:t>There is no need to buy any up front server licenses, that’s just included in the price</a:t>
            </a:r>
          </a:p>
          <a:p>
            <a:pPr marL="171450" indent="-171450">
              <a:buFont typeface="Arial" pitchFamily="34" charset="0"/>
              <a:buChar char="•"/>
            </a:pPr>
            <a:r>
              <a:rPr lang="en-US" dirty="0" smtClean="0"/>
              <a:t>Likewise if you use a SQL database, through our SQL Database feature in Windows Azure, you don’t have to buy a SQL Server license, that’s also included in the price.  </a:t>
            </a:r>
          </a:p>
          <a:p>
            <a:pPr marL="171450" indent="-171450">
              <a:buFont typeface="Arial" pitchFamily="34" charset="0"/>
              <a:buChar char="•"/>
            </a:pPr>
            <a:r>
              <a:rPr lang="en-US" dirty="0" smtClean="0"/>
              <a:t>For compute services such as Virtual Machines and Web Sites you only pay by the hour.  </a:t>
            </a:r>
          </a:p>
          <a:p>
            <a:pPr marL="171450" indent="-171450">
              <a:buFont typeface="Arial" pitchFamily="34" charset="0"/>
              <a:buChar char="•"/>
            </a:pPr>
            <a:r>
              <a:rPr lang="en-US" dirty="0" smtClean="0"/>
              <a:t>This gives you the flexibility to run your applications very cost effectively.   </a:t>
            </a:r>
          </a:p>
          <a:p>
            <a:pPr marL="171450" indent="-171450">
              <a:buFont typeface="Arial" pitchFamily="34" charset="0"/>
              <a:buChar char="•"/>
            </a:pPr>
            <a:r>
              <a:rPr lang="en-US" dirty="0" smtClean="0"/>
              <a:t>You can scale up and scale down your solutions or even turn them on and off as necessary.  </a:t>
            </a:r>
          </a:p>
          <a:p>
            <a:pPr marL="171450" indent="-171450">
              <a:buFont typeface="Arial" pitchFamily="34" charset="0"/>
              <a:buChar char="•"/>
            </a:pPr>
            <a:r>
              <a:rPr lang="en-US" dirty="0" smtClean="0"/>
              <a:t>This also opens up a ton of possibilities in terms of the new types of apps you can build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Transition:</a:t>
            </a:r>
          </a:p>
          <a:p>
            <a:pPr marL="171450" indent="-171450">
              <a:buFont typeface="Arial" pitchFamily="34" charset="0"/>
              <a:buChar char="•"/>
            </a:pPr>
            <a:r>
              <a:rPr lang="en-US" dirty="0" smtClean="0"/>
              <a:t>For the rest of this</a:t>
            </a:r>
            <a:r>
              <a:rPr lang="en-US" baseline="0" dirty="0" smtClean="0"/>
              <a:t> talk I’m going to give you a to</a:t>
            </a:r>
            <a:r>
              <a:rPr lang="en-US" dirty="0" smtClean="0"/>
              <a:t>ur of Windows Azure, walk</a:t>
            </a:r>
            <a:r>
              <a:rPr lang="en-US" baseline="0" dirty="0" smtClean="0"/>
              <a:t> you through many of the </a:t>
            </a:r>
            <a:r>
              <a:rPr lang="en-US" dirty="0" smtClean="0"/>
              <a:t>features, and ground you in the capabilities</a:t>
            </a:r>
            <a:r>
              <a:rPr lang="en-US" baseline="0" dirty="0" smtClean="0"/>
              <a:t> it provides</a:t>
            </a:r>
          </a:p>
          <a:p>
            <a:pPr marL="171450" indent="-171450">
              <a:buFont typeface="Arial" pitchFamily="34" charset="0"/>
              <a:buChar char="•"/>
            </a:pPr>
            <a:r>
              <a:rPr lang="en-US" baseline="0" dirty="0" smtClean="0"/>
              <a:t>The first set of features I want to walk through is Virtual Machines.  </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Points:</a:t>
            </a:r>
          </a:p>
          <a:p>
            <a:pPr marL="171450" indent="-171450">
              <a:buFont typeface="Arial" pitchFamily="34" charset="0"/>
              <a:buChar char="•"/>
            </a:pPr>
            <a:r>
              <a:rPr lang="en-US" baseline="0" dirty="0" smtClean="0"/>
              <a:t>If you’re familiar with traditional hosting, this is probably the feature that feels most familiar and consistent with what other hosting providers provide.  </a:t>
            </a:r>
          </a:p>
          <a:p>
            <a:pPr marL="171450" indent="-171450">
              <a:buFont typeface="Arial" pitchFamily="34" charset="0"/>
              <a:buChar char="•"/>
            </a:pPr>
            <a:r>
              <a:rPr lang="en-US" baseline="0" dirty="0" smtClean="0"/>
              <a:t>The ability to stand up a virtual machine with either Windows or Linux that you can basically remote desktop in or SSH in and run any workload.  </a:t>
            </a:r>
            <a:endParaRPr lang="en-US" dirty="0" smtClean="0"/>
          </a:p>
          <a:p>
            <a:pPr marL="171450" indent="-171450">
              <a:buFont typeface="Arial" pitchFamily="34" charset="0"/>
              <a:buChar char="•"/>
            </a:pPr>
            <a:r>
              <a:rPr lang="en-US" b="0" dirty="0" smtClean="0"/>
              <a:t>These virtual machines enable you to be admin on the box</a:t>
            </a:r>
          </a:p>
          <a:p>
            <a:pPr marL="171450" indent="-171450">
              <a:buFont typeface="Arial" pitchFamily="34" charset="0"/>
              <a:buChar char="•"/>
            </a:pPr>
            <a:r>
              <a:rPr lang="en-US" b="0" dirty="0" smtClean="0"/>
              <a:t>They are durable, meaning if you reboot the VM, it</a:t>
            </a:r>
            <a:r>
              <a:rPr lang="en-US" b="0" baseline="0" dirty="0" smtClean="0"/>
              <a:t> is still there with all of your changes and data you stored to disk</a:t>
            </a:r>
          </a:p>
          <a:p>
            <a:pPr marL="171450" indent="-171450">
              <a:buFont typeface="Arial" pitchFamily="34" charset="0"/>
              <a:buChar char="•"/>
            </a:pPr>
            <a:r>
              <a:rPr lang="en-US" b="0" dirty="0" smtClean="0"/>
              <a:t>This means you can </a:t>
            </a:r>
            <a:r>
              <a:rPr lang="en-US" b="0" baseline="0" dirty="0" smtClean="0"/>
              <a:t>run any type of workload</a:t>
            </a:r>
          </a:p>
          <a:p>
            <a:pPr marL="384431" lvl="1" indent="-171450">
              <a:buFont typeface="Arial" pitchFamily="34" charset="0"/>
              <a:buChar char="•"/>
            </a:pPr>
            <a:r>
              <a:rPr lang="en-US" b="0" baseline="0" dirty="0" smtClean="0"/>
              <a:t>If you want to run SQL you can, if you want to install a no-SQL solution, you can do that to. </a:t>
            </a:r>
          </a:p>
          <a:p>
            <a:pPr marL="384431" lvl="1" indent="-171450">
              <a:buFont typeface="Arial" pitchFamily="34" charset="0"/>
              <a:buChar char="•"/>
            </a:pPr>
            <a:r>
              <a:rPr lang="en-US" b="0" baseline="0" dirty="0" smtClean="0"/>
              <a:t>If you want to run SharePoint you can do that. </a:t>
            </a:r>
          </a:p>
          <a:p>
            <a:pPr marL="171450" indent="-171450">
              <a:buFont typeface="Arial" pitchFamily="34" charset="0"/>
              <a:buChar char="•"/>
            </a:pPr>
            <a:r>
              <a:rPr lang="en-US" b="0" baseline="0" dirty="0" smtClean="0"/>
              <a:t>Provides ultimate flexibility to do what you want to do</a:t>
            </a:r>
          </a:p>
          <a:p>
            <a:pPr marL="171450" indent="-171450">
              <a:buFont typeface="Arial" pitchFamily="34" charset="0"/>
              <a:buChar char="•"/>
            </a:pPr>
            <a:r>
              <a:rPr lang="en-US" b="0" baseline="0" dirty="0" smtClean="0"/>
              <a:t>Also enables you to do what we call virtual private networking</a:t>
            </a:r>
          </a:p>
          <a:p>
            <a:pPr marL="171450" indent="-171450">
              <a:buFont typeface="Arial" pitchFamily="34" charset="0"/>
              <a:buChar char="•"/>
            </a:pPr>
            <a:r>
              <a:rPr lang="en-US" b="0" baseline="0" dirty="0" smtClean="0"/>
              <a:t>With virtual private networking, you can deploy Virtual Machines in the cloud and group them together so they are part of their own private network</a:t>
            </a:r>
          </a:p>
          <a:p>
            <a:pPr marL="171450" indent="-171450">
              <a:buFont typeface="Arial" pitchFamily="34" charset="0"/>
              <a:buChar char="•"/>
            </a:pPr>
            <a:r>
              <a:rPr lang="en-US" b="0" baseline="0" dirty="0" smtClean="0"/>
              <a:t>You can also then connect it back to your corporate network (if you have one) and establish a VPN secure tunnel to link your machines running in your own corporate environment up to your virtual machines in the cloud – making them look like they’re all part of one connected network.  </a:t>
            </a:r>
          </a:p>
          <a:p>
            <a:pPr marL="171450" indent="-171450">
              <a:buFont typeface="Arial" pitchFamily="34" charset="0"/>
              <a:buChar char="•"/>
            </a:pPr>
            <a:r>
              <a:rPr lang="en-US" b="0" baseline="0" dirty="0" smtClean="0"/>
              <a:t>So lots of flexibility in the compute side as well as in the networking side. </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a:t>
            </a:r>
            <a:r>
              <a:rPr lang="en-US" sz="1100" b="1" baseline="0" dirty="0" smtClean="0"/>
              <a:t> Points:</a:t>
            </a:r>
            <a:endParaRPr lang="en-US" sz="1100" dirty="0" smtClean="0"/>
          </a:p>
          <a:p>
            <a:pPr marL="171450" indent="-171450">
              <a:buFont typeface="Arial" pitchFamily="34" charset="0"/>
              <a:buChar char="•"/>
            </a:pPr>
            <a:r>
              <a:rPr lang="en-US" sz="1100" dirty="0" smtClean="0"/>
              <a:t>The second thing that I want to help you understand…</a:t>
            </a:r>
          </a:p>
          <a:p>
            <a:pPr marL="171450" indent="-171450">
              <a:buFont typeface="Arial" pitchFamily="34" charset="0"/>
              <a:buChar char="•"/>
            </a:pPr>
            <a:r>
              <a:rPr lang="en-US" sz="1100" baseline="0" dirty="0" smtClean="0"/>
              <a:t>neat thing that we’re doing with Windows Azure now is making it possible for you to mount durable drives to your virtual machine.  </a:t>
            </a:r>
          </a:p>
          <a:p>
            <a:pPr marL="171450" indent="-171450">
              <a:buFont typeface="Arial" pitchFamily="34" charset="0"/>
              <a:buChar char="•"/>
            </a:pPr>
            <a:r>
              <a:rPr lang="en-US" sz="1100" baseline="0" dirty="0" smtClean="0"/>
              <a:t>We’re trying to do it in way that it is very reliable, consistent, and delivers a high performance.</a:t>
            </a:r>
          </a:p>
          <a:p>
            <a:pPr marL="171450" indent="-171450">
              <a:buFont typeface="Arial" pitchFamily="34" charset="0"/>
              <a:buChar char="•"/>
            </a:pPr>
            <a:r>
              <a:rPr lang="en-US" sz="1100" baseline="0" dirty="0" smtClean="0"/>
              <a:t>One of the things that’s different about how we enabled it is that when you mount a drive either in the portal or in the command line we are backing the disk with the Windows Azure Storage system that we’re running in the cloud today</a:t>
            </a:r>
          </a:p>
          <a:p>
            <a:pPr marL="171450" indent="-171450">
              <a:buFont typeface="Arial" pitchFamily="34" charset="0"/>
              <a:buChar char="•"/>
            </a:pPr>
            <a:r>
              <a:rPr lang="en-US" sz="1100" baseline="0" dirty="0" smtClean="0"/>
              <a:t>There are a couple nice characteristics about the storage system.</a:t>
            </a:r>
          </a:p>
          <a:p>
            <a:pPr marL="171450" lvl="0" indent="-171450">
              <a:buFont typeface="Arial" pitchFamily="34" charset="0"/>
              <a:buChar char="•"/>
            </a:pPr>
            <a:r>
              <a:rPr lang="en-US" sz="1100" b="1" baseline="0" dirty="0" smtClean="0"/>
              <a:t>Replication </a:t>
            </a:r>
          </a:p>
          <a:p>
            <a:pPr marL="384431" lvl="1" indent="-171450">
              <a:buFont typeface="Arial" pitchFamily="34" charset="0"/>
              <a:buChar char="•"/>
            </a:pPr>
            <a:r>
              <a:rPr lang="en-US" sz="1100" baseline="0" dirty="0" smtClean="0"/>
              <a:t>One is that we triple replicate the content within the data center. </a:t>
            </a:r>
          </a:p>
          <a:p>
            <a:pPr marL="384431" lvl="1" indent="-171450">
              <a:buFont typeface="Arial" pitchFamily="34" charset="0"/>
              <a:buChar char="•"/>
            </a:pPr>
            <a:r>
              <a:rPr lang="en-US" sz="1100" baseline="0" dirty="0" smtClean="0"/>
              <a:t>If a disk ever goes bad that you data is on then we have two other copies of the data that we can work with and we do not have any interruption of service</a:t>
            </a:r>
          </a:p>
          <a:p>
            <a:pPr marL="384431" lvl="1" indent="-171450">
              <a:buFont typeface="Arial" pitchFamily="34" charset="0"/>
              <a:buChar char="•"/>
            </a:pPr>
            <a:r>
              <a:rPr lang="en-US" sz="1100" baseline="0" dirty="0" smtClean="0"/>
              <a:t>We can then spin up a new replica once we detect a disk is bad</a:t>
            </a:r>
          </a:p>
          <a:p>
            <a:pPr marL="384431" lvl="1" indent="-171450">
              <a:buFont typeface="Arial" pitchFamily="34" charset="0"/>
              <a:buChar char="•"/>
            </a:pPr>
            <a:r>
              <a:rPr lang="en-US" sz="1100" baseline="0" dirty="0" smtClean="0"/>
              <a:t>From your VMs perspective you never know that an issue actually occurred</a:t>
            </a:r>
          </a:p>
          <a:p>
            <a:pPr marL="384431" lvl="1" indent="-171450">
              <a:buFont typeface="Arial" pitchFamily="34" charset="0"/>
              <a:buChar char="•"/>
            </a:pPr>
            <a:r>
              <a:rPr lang="en-US" b="1" i="1" dirty="0" smtClean="0"/>
              <a:t>[Transit to next slide]</a:t>
            </a:r>
          </a:p>
          <a:p>
            <a:pPr marL="384431" lvl="1" indent="-171450">
              <a:buFont typeface="Arial" pitchFamily="34" charset="0"/>
              <a:buChar char="•"/>
            </a:pPr>
            <a:r>
              <a:rPr lang="en-US" sz="1100" baseline="0" dirty="0" smtClean="0"/>
              <a:t>So you get much more reliability and an always on experience even when hardware fails</a:t>
            </a:r>
          </a:p>
          <a:p>
            <a:endParaRPr lang="en-US" sz="1100" baseline="0" dirty="0" smtClean="0"/>
          </a:p>
          <a:p>
            <a:endParaRPr lang="en-US" sz="1100" baseline="0" dirty="0" smtClean="0"/>
          </a:p>
          <a:p>
            <a:pPr marL="171450" indent="-171450">
              <a:buFont typeface="Arial" pitchFamily="34" charset="0"/>
              <a:buChar char="•"/>
            </a:pPr>
            <a:r>
              <a:rPr lang="en-US" sz="1100" dirty="0" smtClean="0"/>
              <a:t>One of the things that we provide which is a little</a:t>
            </a:r>
            <a:r>
              <a:rPr lang="en-US" sz="1100" baseline="0" dirty="0" smtClean="0"/>
              <a:t> different with Windows Azure is a really powerful storage architecture</a:t>
            </a:r>
          </a:p>
          <a:p>
            <a:pPr marL="171450" indent="-171450">
              <a:buFont typeface="Arial" pitchFamily="34" charset="0"/>
              <a:buChar char="•"/>
            </a:pPr>
            <a:r>
              <a:rPr lang="en-US" sz="1100" baseline="0" dirty="0" smtClean="0"/>
              <a:t>When we booted up our Virtual Machine and you saw all of the disks attached to it, the disks were not actually disks.  They were virtual disks on top of our Windows Azure Storage system.  </a:t>
            </a:r>
          </a:p>
          <a:p>
            <a:pPr marL="171450" indent="-171450">
              <a:buFont typeface="Arial" pitchFamily="34" charset="0"/>
              <a:buChar char="•"/>
            </a:pPr>
            <a:r>
              <a:rPr lang="en-US" sz="1100" baseline="0" dirty="0" smtClean="0"/>
              <a:t>We have redundancy built in for you.  </a:t>
            </a:r>
          </a:p>
          <a:p>
            <a:pPr marL="171450" indent="-171450">
              <a:buFont typeface="Arial" pitchFamily="34" charset="0"/>
              <a:buChar char="•"/>
            </a:pPr>
            <a:r>
              <a:rPr lang="en-US" sz="1100" baseline="0" dirty="0" smtClean="0"/>
              <a:t>We can also load balance our reads and writes to the drives, so we can provide more predictable performance.  </a:t>
            </a:r>
          </a:p>
          <a:p>
            <a:pPr marL="171450" indent="-171450">
              <a:buFont typeface="Arial" pitchFamily="34" charset="0"/>
              <a:buChar char="•"/>
            </a:pPr>
            <a:r>
              <a:rPr lang="en-US" sz="1100" baseline="0" dirty="0" smtClean="0"/>
              <a:t>On top of these physical drives that we use for blob storage we also have a set of SSD cache of drives.  The benefit is that you are reading and writing through an SSD drive and then back to the physical disk.  </a:t>
            </a:r>
          </a:p>
          <a:p>
            <a:pPr marL="0" indent="0">
              <a:buFont typeface="Arial" pitchFamily="34" charset="0"/>
              <a:buNone/>
            </a:pPr>
            <a:endParaRPr lang="en-US" sz="1100" baseline="0" dirty="0" smtClean="0"/>
          </a:p>
          <a:p>
            <a:endParaRPr lang="en-US" sz="11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358961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5" name="Rectangle 4"/>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432774269"/>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369271327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theme" Target="../theme/theme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4.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2" r:id="rId30"/>
    <p:sldLayoutId id="2147483783" r:id="rId3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4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43.xml"/><Relationship Id="rId6" Type="http://schemas.openxmlformats.org/officeDocument/2006/relationships/image" Target="../media/image48.png"/><Relationship Id="rId5" Type="http://schemas.openxmlformats.org/officeDocument/2006/relationships/image" Target="../media/image47.png"/><Relationship Id="rId10" Type="http://schemas.microsoft.com/office/2007/relationships/hdphoto" Target="../media/hdphoto13.wdp"/><Relationship Id="rId4" Type="http://schemas.openxmlformats.org/officeDocument/2006/relationships/image" Target="../media/image51.png"/><Relationship Id="rId9" Type="http://schemas.openxmlformats.org/officeDocument/2006/relationships/image" Target="../media/image52.png"/></Relationships>
</file>

<file path=ppt/slides/_rels/slide12.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47.png"/><Relationship Id="rId7"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4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47.png"/><Relationship Id="rId7"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4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11.wdp"/></Relationships>
</file>

<file path=ppt/slides/_rels/slide1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59.png"/><Relationship Id="rId4" Type="http://schemas.openxmlformats.org/officeDocument/2006/relationships/image" Target="../media/image54.png"/><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10.wdp"/></Relationships>
</file>

<file path=ppt/slides/_rels/slide19.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notesSlide" Target="../notesSlides/notesSlide19.xml"/><Relationship Id="rId5" Type="http://schemas.openxmlformats.org/officeDocument/2006/relationships/slideLayout" Target="../slideLayouts/slideLayout6.xml"/><Relationship Id="rId4" Type="http://schemas.openxmlformats.org/officeDocument/2006/relationships/tags" Target="../tags/tag3.xml"/></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48.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61.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22.xml"/><Relationship Id="rId4"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4.xml"/><Relationship Id="rId1" Type="http://schemas.openxmlformats.org/officeDocument/2006/relationships/themeOverride" Target="../theme/themeOverride1.xml"/><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44.xml"/><Relationship Id="rId4" Type="http://schemas.microsoft.com/office/2007/relationships/hdphoto" Target="../media/hdphoto14.wdp"/></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44.xml"/><Relationship Id="rId4" Type="http://schemas.microsoft.com/office/2007/relationships/hdphoto" Target="../media/hdphoto15.wdp"/></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microsoft.com/office/2007/relationships/hdphoto" Target="../media/hdphoto7.wdp"/><Relationship Id="rId5" Type="http://schemas.openxmlformats.org/officeDocument/2006/relationships/image" Target="../media/image40.png"/><Relationship Id="rId4" Type="http://schemas.microsoft.com/office/2007/relationships/hdphoto" Target="../media/hdphoto6.wdp"/></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9.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44.png"/><Relationship Id="rId4" Type="http://schemas.microsoft.com/office/2007/relationships/hdphoto" Target="../media/hdphoto10.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12.wdp"/></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4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3" y="2234114"/>
            <a:ext cx="10329400" cy="1359196"/>
          </a:xfrm>
        </p:spPr>
        <p:txBody>
          <a:bodyPr/>
          <a:lstStyle/>
          <a:p>
            <a:r>
              <a:rPr lang="en-US" dirty="0" smtClean="0"/>
              <a:t>Windows Azure Overview</a:t>
            </a:r>
            <a:endParaRPr lang="en-US" dirty="0"/>
          </a:p>
        </p:txBody>
      </p:sp>
      <p:sp>
        <p:nvSpPr>
          <p:cNvPr id="2" name="Text Placeholder 1"/>
          <p:cNvSpPr>
            <a:spLocks noGrp="1"/>
          </p:cNvSpPr>
          <p:nvPr>
            <p:ph type="body" sz="quarter" idx="11"/>
          </p:nvPr>
        </p:nvSpPr>
        <p:spPr>
          <a:xfrm>
            <a:off x="519113" y="4612341"/>
            <a:ext cx="5454333" cy="1144929"/>
          </a:xfrm>
        </p:spPr>
        <p:txBody>
          <a:bodyPr/>
          <a:lstStyle/>
          <a:p>
            <a:r>
              <a:rPr lang="en-US" dirty="0" smtClean="0"/>
              <a:t>Name</a:t>
            </a:r>
          </a:p>
          <a:p>
            <a:r>
              <a:rPr lang="en-US" dirty="0" smtClean="0"/>
              <a:t>Title </a:t>
            </a:r>
          </a:p>
          <a:p>
            <a:r>
              <a:rPr lang="en-US" dirty="0" smtClean="0"/>
              <a:t>Organization</a:t>
            </a:r>
            <a:endParaRPr lang="en-US"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bwMode="auto">
          <a:xfrm>
            <a:off x="3401038" y="2969774"/>
            <a:ext cx="2325755" cy="882717"/>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extBox 48"/>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50"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3" name="Title 2"/>
          <p:cNvSpPr>
            <a:spLocks noGrp="1"/>
          </p:cNvSpPr>
          <p:nvPr>
            <p:ph type="title"/>
          </p:nvPr>
        </p:nvSpPr>
        <p:spPr/>
        <p:txBody>
          <a:bodyPr/>
          <a:lstStyle/>
          <a:p>
            <a:r>
              <a:rPr lang="en-US" dirty="0"/>
              <a:t>VM with persistent drive</a:t>
            </a:r>
          </a:p>
        </p:txBody>
      </p:sp>
    </p:spTree>
    <p:extLst>
      <p:ext uri="{BB962C8B-B14F-4D97-AF65-F5344CB8AC3E}">
        <p14:creationId xmlns:p14="http://schemas.microsoft.com/office/powerpoint/2010/main" val="22634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ppt_x</p:attrName>
                                        </p:attrNameLst>
                                      </p:cBhvr>
                                      <p:tavLst>
                                        <p:tav tm="0">
                                          <p:val>
                                            <p:strVal val="#ppt_x-#ppt_w*1.125000"/>
                                          </p:val>
                                        </p:tav>
                                        <p:tav tm="100000">
                                          <p:val>
                                            <p:strVal val="#ppt_x"/>
                                          </p:val>
                                        </p:tav>
                                      </p:tavLst>
                                    </p:anim>
                                    <p:animEffect transition="in" filter="wipe(right)">
                                      <p:cBhvr>
                                        <p:cTn id="8" dur="1000"/>
                                        <p:tgtEl>
                                          <p:spTgt spid="4"/>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44"/>
                                        </p:tgtEl>
                                        <p:attrNameLst>
                                          <p:attrName>style.visibility</p:attrName>
                                        </p:attrNameLst>
                                      </p:cBhvr>
                                      <p:to>
                                        <p:strVal val="visible"/>
                                      </p:to>
                                    </p:set>
                                    <p:animEffect transition="in" filter="fade">
                                      <p:cBhvr>
                                        <p:cTn id="16" dur="250"/>
                                        <p:tgtEl>
                                          <p:spTgt spid="144"/>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46"/>
                                        </p:tgtEl>
                                        <p:attrNameLst>
                                          <p:attrName>style.visibility</p:attrName>
                                        </p:attrNameLst>
                                      </p:cBhvr>
                                      <p:to>
                                        <p:strVal val="visible"/>
                                      </p:to>
                                    </p:set>
                                    <p:animEffect transition="in" filter="fade">
                                      <p:cBhvr>
                                        <p:cTn id="20" dur="250"/>
                                        <p:tgtEl>
                                          <p:spTgt spid="146"/>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45"/>
                                        </p:tgtEl>
                                        <p:attrNameLst>
                                          <p:attrName>style.visibility</p:attrName>
                                        </p:attrNameLst>
                                      </p:cBhvr>
                                      <p:to>
                                        <p:strVal val="visible"/>
                                      </p:to>
                                    </p:set>
                                    <p:animEffect transition="in" filter="fade">
                                      <p:cBhvr>
                                        <p:cTn id="24" dur="250"/>
                                        <p:tgtEl>
                                          <p:spTgt spid="145"/>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750"/>
                                        <p:tgtEl>
                                          <p:spTgt spid="45"/>
                                        </p:tgtEl>
                                      </p:cBhvr>
                                    </p:animEffect>
                                  </p:childTnLst>
                                </p:cTn>
                              </p:par>
                            </p:childTnLst>
                          </p:cTn>
                        </p:par>
                        <p:par>
                          <p:cTn id="29" fill="hold">
                            <p:stCondLst>
                              <p:cond delay="3000"/>
                            </p:stCondLst>
                            <p:childTnLst>
                              <p:par>
                                <p:cTn id="30" presetID="10" presetClass="exit" presetSubtype="0" fill="hold" grpId="1" nodeType="afterEffect">
                                  <p:stCondLst>
                                    <p:cond delay="0"/>
                                  </p:stCondLst>
                                  <p:childTnLst>
                                    <p:animEffect transition="out" filter="fade">
                                      <p:cBhvr>
                                        <p:cTn id="31" dur="1000"/>
                                        <p:tgtEl>
                                          <p:spTgt spid="4"/>
                                        </p:tgtEl>
                                      </p:cBhvr>
                                    </p:animEffect>
                                    <p:set>
                                      <p:cBhvr>
                                        <p:cTn id="32"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6" grpId="0" animBg="1"/>
      <p:bldP spid="144" grpId="0" animBg="1"/>
      <p:bldP spid="145" grpId="0" animBg="1"/>
      <p:bldP spid="14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extBox 52"/>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55"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4" name="Title 3"/>
          <p:cNvSpPr>
            <a:spLocks noGrp="1"/>
          </p:cNvSpPr>
          <p:nvPr>
            <p:ph type="title"/>
          </p:nvPr>
        </p:nvSpPr>
        <p:spPr/>
        <p:txBody>
          <a:bodyPr/>
          <a:lstStyle/>
          <a:p>
            <a:r>
              <a:rPr lang="en-US" dirty="0"/>
              <a:t>VM with persistent drive</a:t>
            </a:r>
          </a:p>
        </p:txBody>
      </p:sp>
    </p:spTree>
    <p:extLst>
      <p:ext uri="{BB962C8B-B14F-4D97-AF65-F5344CB8AC3E}">
        <p14:creationId xmlns:p14="http://schemas.microsoft.com/office/powerpoint/2010/main" val="174995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250"/>
                                        <p:tgtEl>
                                          <p:spTgt spid="144"/>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itle 3"/>
          <p:cNvSpPr txBox="1">
            <a:spLocks/>
          </p:cNvSpPr>
          <p:nvPr/>
        </p:nvSpPr>
        <p:spPr>
          <a:xfrm>
            <a:off x="628009" y="2554470"/>
            <a:ext cx="4586070" cy="1994392"/>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r>
              <a:rPr sz="7200" dirty="0" smtClean="0">
                <a:solidFill>
                  <a:srgbClr val="5F5F5F">
                    <a:alpha val="99000"/>
                  </a:srgbClr>
                </a:solidFill>
              </a:rPr>
              <a:t>Reliable and always on</a:t>
            </a:r>
            <a:endParaRPr sz="7200" dirty="0">
              <a:solidFill>
                <a:srgbClr val="5F5F5F">
                  <a:alpha val="99000"/>
                </a:srgbClr>
              </a:solidFill>
            </a:endParaRPr>
          </a:p>
        </p:txBody>
      </p:sp>
      <p:sp>
        <p:nvSpPr>
          <p:cNvPr id="46" name="TextBox 45"/>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3" name="Title 2"/>
          <p:cNvSpPr>
            <a:spLocks noGrp="1"/>
          </p:cNvSpPr>
          <p:nvPr>
            <p:ph type="title"/>
          </p:nvPr>
        </p:nvSpPr>
        <p:spPr/>
        <p:txBody>
          <a:bodyPr/>
          <a:lstStyle/>
          <a:p>
            <a:r>
              <a:rPr lang="en-US" dirty="0"/>
              <a:t>VM with persistent drive</a:t>
            </a:r>
          </a:p>
        </p:txBody>
      </p:sp>
    </p:spTree>
    <p:extLst>
      <p:ext uri="{BB962C8B-B14F-4D97-AF65-F5344CB8AC3E}">
        <p14:creationId xmlns:p14="http://schemas.microsoft.com/office/powerpoint/2010/main" val="266597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p:cNvSpPr/>
          <p:nvPr/>
        </p:nvSpPr>
        <p:spPr bwMode="auto">
          <a:xfrm>
            <a:off x="856902" y="4188370"/>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2" name="Oval 61"/>
          <p:cNvSpPr/>
          <p:nvPr/>
        </p:nvSpPr>
        <p:spPr bwMode="auto">
          <a:xfrm>
            <a:off x="4494212" y="4188370"/>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7" name="Group 26"/>
          <p:cNvGrpSpPr/>
          <p:nvPr/>
        </p:nvGrpSpPr>
        <p:grpSpPr>
          <a:xfrm>
            <a:off x="484093" y="2191962"/>
            <a:ext cx="4873213" cy="2749491"/>
            <a:chOff x="484093" y="1352838"/>
            <a:chExt cx="4873213" cy="2749491"/>
          </a:xfrm>
        </p:grpSpPr>
        <p:cxnSp>
          <p:nvCxnSpPr>
            <p:cNvPr id="1350" name="Straight Connector 1349"/>
            <p:cNvCxnSpPr/>
            <p:nvPr/>
          </p:nvCxnSpPr>
          <p:spPr>
            <a:xfrm rot="5400000">
              <a:off x="2920700" y="-1083769"/>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1" name="Straight Connector 1350"/>
            <p:cNvCxnSpPr/>
            <p:nvPr/>
          </p:nvCxnSpPr>
          <p:spPr>
            <a:xfrm rot="5400000">
              <a:off x="2920700" y="-16727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2" name="Straight Connector 1351"/>
            <p:cNvCxnSpPr/>
            <p:nvPr/>
          </p:nvCxnSpPr>
          <p:spPr>
            <a:xfrm rot="5400000">
              <a:off x="2920700" y="749226"/>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3" name="Straight Connector 1352"/>
            <p:cNvCxnSpPr/>
            <p:nvPr/>
          </p:nvCxnSpPr>
          <p:spPr>
            <a:xfrm rot="5400000">
              <a:off x="2920700" y="166572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itle 3"/>
          <p:cNvSpPr txBox="1">
            <a:spLocks/>
          </p:cNvSpPr>
          <p:nvPr/>
        </p:nvSpPr>
        <p:spPr>
          <a:xfrm>
            <a:off x="628009" y="5160219"/>
            <a:ext cx="4586070" cy="11079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4000" dirty="0" smtClean="0">
                <a:solidFill>
                  <a:srgbClr val="5F5F5F">
                    <a:alpha val="99000"/>
                  </a:srgbClr>
                </a:solidFill>
              </a:rPr>
              <a:t>Continuous storage </a:t>
            </a:r>
            <a:br>
              <a:rPr sz="4000" dirty="0" smtClean="0">
                <a:solidFill>
                  <a:srgbClr val="5F5F5F">
                    <a:alpha val="99000"/>
                  </a:srgbClr>
                </a:solidFill>
              </a:rPr>
            </a:br>
            <a:r>
              <a:rPr sz="4000" dirty="0" smtClean="0">
                <a:solidFill>
                  <a:srgbClr val="5F5F5F">
                    <a:alpha val="99000"/>
                  </a:srgbClr>
                </a:solidFill>
              </a:rPr>
              <a:t>geo-replication</a:t>
            </a:r>
            <a:endParaRPr sz="4000" dirty="0">
              <a:solidFill>
                <a:srgbClr val="5F5F5F">
                  <a:alpha val="99000"/>
                </a:srgbClr>
              </a:solidFill>
            </a:endParaRPr>
          </a:p>
        </p:txBody>
      </p:sp>
      <p:sp>
        <p:nvSpPr>
          <p:cNvPr id="1339" name="Oval 536"/>
          <p:cNvSpPr>
            <a:spLocks noChangeAspect="1" noChangeArrowheads="1"/>
          </p:cNvSpPr>
          <p:nvPr/>
        </p:nvSpPr>
        <p:spPr bwMode="auto">
          <a:xfrm>
            <a:off x="1053913" y="4390922"/>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grpSp>
        <p:nvGrpSpPr>
          <p:cNvPr id="21" name="Group 20"/>
          <p:cNvGrpSpPr/>
          <p:nvPr/>
        </p:nvGrpSpPr>
        <p:grpSpPr>
          <a:xfrm>
            <a:off x="628009" y="2058323"/>
            <a:ext cx="4582487" cy="2941875"/>
            <a:chOff x="628009" y="1463040"/>
            <a:chExt cx="4582487" cy="2460962"/>
          </a:xfrm>
        </p:grpSpPr>
        <p:cxnSp>
          <p:nvCxnSpPr>
            <p:cNvPr id="20" name="Straight Connector 19"/>
            <p:cNvCxnSpPr/>
            <p:nvPr/>
          </p:nvCxnSpPr>
          <p:spPr>
            <a:xfrm>
              <a:off x="628009"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2" name="Straight Connector 1341"/>
            <p:cNvCxnSpPr/>
            <p:nvPr/>
          </p:nvCxnSpPr>
          <p:spPr>
            <a:xfrm>
              <a:off x="154450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3" name="Straight Connector 1342"/>
            <p:cNvCxnSpPr/>
            <p:nvPr/>
          </p:nvCxnSpPr>
          <p:spPr>
            <a:xfrm>
              <a:off x="2461003"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4" name="Straight Connector 1343"/>
            <p:cNvCxnSpPr/>
            <p:nvPr/>
          </p:nvCxnSpPr>
          <p:spPr>
            <a:xfrm>
              <a:off x="3377500"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5" name="Straight Connector 1344"/>
            <p:cNvCxnSpPr/>
            <p:nvPr/>
          </p:nvCxnSpPr>
          <p:spPr>
            <a:xfrm>
              <a:off x="4293997"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6" name="Straight Connector 1345"/>
            <p:cNvCxnSpPr/>
            <p:nvPr/>
          </p:nvCxnSpPr>
          <p:spPr>
            <a:xfrm>
              <a:off x="521049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18" name="Pentagon 17"/>
          <p:cNvSpPr/>
          <p:nvPr/>
        </p:nvSpPr>
        <p:spPr bwMode="auto">
          <a:xfrm rot="5400000">
            <a:off x="389090" y="2806107"/>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WEST</a:t>
            </a:r>
          </a:p>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DC</a:t>
            </a:r>
          </a:p>
        </p:txBody>
      </p:sp>
      <p:sp>
        <p:nvSpPr>
          <p:cNvPr id="1355" name="Pentagon 1354"/>
          <p:cNvSpPr/>
          <p:nvPr/>
        </p:nvSpPr>
        <p:spPr bwMode="auto">
          <a:xfrm rot="5400000">
            <a:off x="4038074" y="2806108"/>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EAST</a:t>
            </a:r>
          </a:p>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DC</a:t>
            </a:r>
          </a:p>
        </p:txBody>
      </p:sp>
      <p:sp>
        <p:nvSpPr>
          <p:cNvPr id="1358" name="Oval 536"/>
          <p:cNvSpPr>
            <a:spLocks noChangeAspect="1" noChangeArrowheads="1"/>
          </p:cNvSpPr>
          <p:nvPr/>
        </p:nvSpPr>
        <p:spPr bwMode="auto">
          <a:xfrm>
            <a:off x="4691224" y="4390922"/>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sp>
        <p:nvSpPr>
          <p:cNvPr id="23" name="TextBox 22"/>
          <p:cNvSpPr txBox="1"/>
          <p:nvPr/>
        </p:nvSpPr>
        <p:spPr>
          <a:xfrm>
            <a:off x="2247465" y="4593702"/>
            <a:ext cx="1183016" cy="249299"/>
          </a:xfrm>
          <a:prstGeom prst="rect">
            <a:avLst/>
          </a:prstGeom>
          <a:noFill/>
        </p:spPr>
        <p:txBody>
          <a:bodyPr wrap="none" lIns="0" tIns="0" rIns="0" bIns="0" rtlCol="0">
            <a:spAutoFit/>
          </a:bodyPr>
          <a:lstStyle/>
          <a:p>
            <a:pPr>
              <a:lnSpc>
                <a:spcPct val="90000"/>
              </a:lnSpc>
              <a:spcBef>
                <a:spcPct val="20000"/>
              </a:spcBef>
              <a:buSzPct val="80000"/>
            </a:pPr>
            <a:r>
              <a:rPr lang="en-US" sz="1800" i="1" dirty="0" smtClean="0">
                <a:solidFill>
                  <a:srgbClr val="FFFFFF"/>
                </a:solidFill>
              </a:rPr>
              <a:t>&gt; 500 miles</a:t>
            </a:r>
            <a:endParaRPr lang="en-US" sz="1800" i="1" dirty="0">
              <a:solidFill>
                <a:srgbClr val="FFFFFF"/>
              </a:solidFill>
            </a:endParaRPr>
          </a:p>
        </p:txBody>
      </p:sp>
      <p:cxnSp>
        <p:nvCxnSpPr>
          <p:cNvPr id="1359" name="Straight Connector 1358"/>
          <p:cNvCxnSpPr/>
          <p:nvPr/>
        </p:nvCxnSpPr>
        <p:spPr>
          <a:xfrm>
            <a:off x="1106861" y="4443869"/>
            <a:ext cx="3584363"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65" name="Group 64"/>
          <p:cNvGrpSpPr/>
          <p:nvPr/>
        </p:nvGrpSpPr>
        <p:grpSpPr>
          <a:xfrm>
            <a:off x="6257557" y="2252065"/>
            <a:ext cx="1671976" cy="2950074"/>
            <a:chOff x="3857138" y="-151910"/>
            <a:chExt cx="1671976" cy="2950074"/>
          </a:xfrm>
        </p:grpSpPr>
        <p:pic>
          <p:nvPicPr>
            <p:cNvPr id="66" name="Picture 6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67" name="Rectangle 66"/>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8" name="Picture 6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69" name="Group 68"/>
          <p:cNvGrpSpPr/>
          <p:nvPr/>
        </p:nvGrpSpPr>
        <p:grpSpPr>
          <a:xfrm>
            <a:off x="8045922" y="2252065"/>
            <a:ext cx="1671976" cy="2950074"/>
            <a:chOff x="3857138" y="-151910"/>
            <a:chExt cx="1671976" cy="2950074"/>
          </a:xfrm>
        </p:grpSpPr>
        <p:pic>
          <p:nvPicPr>
            <p:cNvPr id="70" name="Picture 6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1" name="Rectangle 7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2" name="Picture 7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73" name="Group 72"/>
          <p:cNvGrpSpPr/>
          <p:nvPr/>
        </p:nvGrpSpPr>
        <p:grpSpPr>
          <a:xfrm>
            <a:off x="9834150" y="2252065"/>
            <a:ext cx="1671976" cy="2950074"/>
            <a:chOff x="3857138" y="-151910"/>
            <a:chExt cx="1671976" cy="2950074"/>
          </a:xfrm>
        </p:grpSpPr>
        <p:pic>
          <p:nvPicPr>
            <p:cNvPr id="74" name="Picture 7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5" name="Rectangle 7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7" name="Picture 7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78" name="Rounded Rectangle 77"/>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9" name="Rounded Rectangle 78"/>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0" name="Rounded Rectangle 79"/>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81" name="Group 80"/>
          <p:cNvGrpSpPr/>
          <p:nvPr/>
        </p:nvGrpSpPr>
        <p:grpSpPr>
          <a:xfrm>
            <a:off x="8159515" y="2709450"/>
            <a:ext cx="1427560" cy="2385378"/>
            <a:chOff x="6371150" y="2709450"/>
            <a:chExt cx="1427560" cy="2385378"/>
          </a:xfrm>
        </p:grpSpPr>
        <p:pic>
          <p:nvPicPr>
            <p:cNvPr id="82" name="Picture 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3" name="Picture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5" name="Picture 8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6" name="Picture 8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8" name="Group 87"/>
          <p:cNvGrpSpPr/>
          <p:nvPr/>
        </p:nvGrpSpPr>
        <p:grpSpPr>
          <a:xfrm>
            <a:off x="9947743" y="2709450"/>
            <a:ext cx="1427560" cy="2385378"/>
            <a:chOff x="6371150" y="2709450"/>
            <a:chExt cx="1427560" cy="2385378"/>
          </a:xfrm>
        </p:grpSpPr>
        <p:pic>
          <p:nvPicPr>
            <p:cNvPr id="89" name="Picture 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0" name="Picture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92" name="Picture 91"/>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93" name="Picture 92"/>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95" name="Group 94"/>
          <p:cNvGrpSpPr/>
          <p:nvPr/>
        </p:nvGrpSpPr>
        <p:grpSpPr>
          <a:xfrm>
            <a:off x="8173259" y="3602456"/>
            <a:ext cx="600626" cy="752080"/>
            <a:chOff x="8173259" y="3602456"/>
            <a:chExt cx="600626" cy="752080"/>
          </a:xfrm>
        </p:grpSpPr>
        <p:sp>
          <p:nvSpPr>
            <p:cNvPr id="96" name="Rounded Rectangle 95"/>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7" name="Picture 96"/>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112" name="Rounded Rectangle 111"/>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3" name="Rounded Rectangle 112"/>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4" name="Group 113"/>
          <p:cNvGrpSpPr/>
          <p:nvPr/>
        </p:nvGrpSpPr>
        <p:grpSpPr>
          <a:xfrm>
            <a:off x="6371150" y="2709450"/>
            <a:ext cx="1427560" cy="2385378"/>
            <a:chOff x="6371150" y="2709450"/>
            <a:chExt cx="1427560" cy="2385378"/>
          </a:xfrm>
        </p:grpSpPr>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8" name="Picture 117"/>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9" name="Picture 118"/>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2" name="Oval 1"/>
          <p:cNvSpPr/>
          <p:nvPr/>
        </p:nvSpPr>
        <p:spPr bwMode="auto">
          <a:xfrm>
            <a:off x="1016625" y="4352439"/>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8" name="Oval 97"/>
          <p:cNvSpPr/>
          <p:nvPr/>
        </p:nvSpPr>
        <p:spPr bwMode="auto">
          <a:xfrm>
            <a:off x="1014915" y="4350729"/>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9" name="TextBox 98"/>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07228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339"/>
                                        </p:tgtEl>
                                        <p:attrNameLst>
                                          <p:attrName>style.visibility</p:attrName>
                                        </p:attrNameLst>
                                      </p:cBhvr>
                                      <p:to>
                                        <p:strVal val="visible"/>
                                      </p:to>
                                    </p:set>
                                    <p:animEffect transition="in" filter="fade">
                                      <p:cBhvr>
                                        <p:cTn id="22" dur="250"/>
                                        <p:tgtEl>
                                          <p:spTgt spid="1339"/>
                                        </p:tgtEl>
                                      </p:cBhvr>
                                    </p:animEffect>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1355"/>
                                        </p:tgtEl>
                                        <p:attrNameLst>
                                          <p:attrName>style.visibility</p:attrName>
                                        </p:attrNameLst>
                                      </p:cBhvr>
                                      <p:to>
                                        <p:strVal val="visible"/>
                                      </p:to>
                                    </p:set>
                                    <p:animEffect transition="in" filter="wipe(down)">
                                      <p:cBhvr>
                                        <p:cTn id="26" dur="500"/>
                                        <p:tgtEl>
                                          <p:spTgt spid="1355"/>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1358"/>
                                        </p:tgtEl>
                                        <p:attrNameLst>
                                          <p:attrName>style.visibility</p:attrName>
                                        </p:attrNameLst>
                                      </p:cBhvr>
                                      <p:to>
                                        <p:strVal val="visible"/>
                                      </p:to>
                                    </p:set>
                                    <p:animEffect transition="in" filter="fade">
                                      <p:cBhvr>
                                        <p:cTn id="30" dur="250"/>
                                        <p:tgtEl>
                                          <p:spTgt spid="1358"/>
                                        </p:tgtEl>
                                      </p:cBhvr>
                                    </p:animEffect>
                                  </p:childTnLst>
                                </p:cTn>
                              </p:par>
                            </p:childTnLst>
                          </p:cTn>
                        </p:par>
                        <p:par>
                          <p:cTn id="31" fill="hold">
                            <p:stCondLst>
                              <p:cond delay="3000"/>
                            </p:stCondLst>
                            <p:childTnLst>
                              <p:par>
                                <p:cTn id="32" presetID="10" presetClass="entr" presetSubtype="0" fill="hold" grpId="0" nodeType="afterEffect">
                                  <p:stCondLst>
                                    <p:cond delay="10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250"/>
                                        <p:tgtEl>
                                          <p:spTgt spid="64"/>
                                        </p:tgtEl>
                                      </p:cBhvr>
                                    </p:animEffect>
                                  </p:childTnLst>
                                </p:cTn>
                              </p:par>
                              <p:par>
                                <p:cTn id="35" presetID="22" presetClass="entr" presetSubtype="8" fill="hold" nodeType="withEffect">
                                  <p:stCondLst>
                                    <p:cond delay="1000"/>
                                  </p:stCondLst>
                                  <p:childTnLst>
                                    <p:set>
                                      <p:cBhvr>
                                        <p:cTn id="36" dur="1" fill="hold">
                                          <p:stCondLst>
                                            <p:cond delay="0"/>
                                          </p:stCondLst>
                                        </p:cTn>
                                        <p:tgtEl>
                                          <p:spTgt spid="1359"/>
                                        </p:tgtEl>
                                        <p:attrNameLst>
                                          <p:attrName>style.visibility</p:attrName>
                                        </p:attrNameLst>
                                      </p:cBhvr>
                                      <p:to>
                                        <p:strVal val="visible"/>
                                      </p:to>
                                    </p:set>
                                    <p:animEffect transition="in" filter="wipe(left)">
                                      <p:cBhvr>
                                        <p:cTn id="37" dur="1000"/>
                                        <p:tgtEl>
                                          <p:spTgt spid="1359"/>
                                        </p:tgtEl>
                                      </p:cBhvr>
                                    </p:animEffect>
                                  </p:childTnLst>
                                </p:cTn>
                              </p:par>
                            </p:childTnLst>
                          </p:cTn>
                        </p:par>
                        <p:par>
                          <p:cTn id="38" fill="hold">
                            <p:stCondLst>
                              <p:cond delay="5000"/>
                            </p:stCondLst>
                            <p:childTnLst>
                              <p:par>
                                <p:cTn id="39" presetID="10" presetClass="entr" presetSubtype="0"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childTnLst>
                          </p:cTn>
                        </p:par>
                        <p:par>
                          <p:cTn id="42" fill="hold">
                            <p:stCondLst>
                              <p:cond delay="5250"/>
                            </p:stCondLst>
                            <p:childTnLst>
                              <p:par>
                                <p:cTn id="43" presetID="10"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63" presetClass="path" presetSubtype="0" repeatCount="indefinite" accel="50000" decel="50000" fill="hold" grpId="1" nodeType="withEffect">
                                  <p:stCondLst>
                                    <p:cond delay="0"/>
                                  </p:stCondLst>
                                  <p:childTnLst>
                                    <p:animMotion origin="layout" path="M -2.5013E-6 4.28406E-6 L 0.29886 4.28406E-6 " pathEditMode="relative" rAng="0" ptsTypes="AA">
                                      <p:cBhvr>
                                        <p:cTn id="47" dur="2000" fill="hold"/>
                                        <p:tgtEl>
                                          <p:spTgt spid="2"/>
                                        </p:tgtEl>
                                        <p:attrNameLst>
                                          <p:attrName>ppt_x</p:attrName>
                                          <p:attrName>ppt_y</p:attrName>
                                        </p:attrNameLst>
                                      </p:cBhvr>
                                      <p:rCtr x="14943" y="0"/>
                                    </p:animMotion>
                                  </p:childTnLst>
                                </p:cTn>
                              </p:par>
                              <p:par>
                                <p:cTn id="48" presetID="10" presetClass="entr" presetSubtype="0" fill="hold" grpId="0" nodeType="withEffect">
                                  <p:stCondLst>
                                    <p:cond delay="500"/>
                                  </p:stCondLst>
                                  <p:childTnLst>
                                    <p:set>
                                      <p:cBhvr>
                                        <p:cTn id="49" dur="1" fill="hold">
                                          <p:stCondLst>
                                            <p:cond delay="0"/>
                                          </p:stCondLst>
                                        </p:cTn>
                                        <p:tgtEl>
                                          <p:spTgt spid="98"/>
                                        </p:tgtEl>
                                        <p:attrNameLst>
                                          <p:attrName>style.visibility</p:attrName>
                                        </p:attrNameLst>
                                      </p:cBhvr>
                                      <p:to>
                                        <p:strVal val="visible"/>
                                      </p:to>
                                    </p:set>
                                    <p:animEffect transition="in" filter="fade">
                                      <p:cBhvr>
                                        <p:cTn id="50" dur="500"/>
                                        <p:tgtEl>
                                          <p:spTgt spid="98"/>
                                        </p:tgtEl>
                                      </p:cBhvr>
                                    </p:animEffect>
                                  </p:childTnLst>
                                </p:cTn>
                              </p:par>
                              <p:par>
                                <p:cTn id="51" presetID="63" presetClass="path" presetSubtype="0" repeatCount="indefinite" accel="50000" decel="50000" fill="hold" grpId="1" nodeType="withEffect">
                                  <p:stCondLst>
                                    <p:cond delay="500"/>
                                  </p:stCondLst>
                                  <p:childTnLst>
                                    <p:animMotion origin="layout" path="M -2.5013E-6 4.28406E-6 L 0.29886 4.28406E-6 " pathEditMode="relative" rAng="0" ptsTypes="AA">
                                      <p:cBhvr>
                                        <p:cTn id="52" dur="2000" fill="hold"/>
                                        <p:tgtEl>
                                          <p:spTgt spid="98"/>
                                        </p:tgtEl>
                                        <p:attrNameLst>
                                          <p:attrName>ppt_x</p:attrName>
                                          <p:attrName>ppt_y</p:attrName>
                                        </p:attrNameLst>
                                      </p:cBhvr>
                                      <p:rCtr x="14943" y="0"/>
                                    </p:animMotion>
                                  </p:childTnLst>
                                </p:cTn>
                              </p:par>
                            </p:childTnLst>
                          </p:cTn>
                        </p:par>
                        <p:par>
                          <p:cTn id="53" fill="hold">
                            <p:stCondLst>
                              <p:cond delay="775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2" grpId="0" animBg="1"/>
      <p:bldP spid="61" grpId="0"/>
      <p:bldP spid="1339" grpId="0" animBg="1"/>
      <p:bldP spid="18" grpId="0" animBg="1"/>
      <p:bldP spid="1355" grpId="0" animBg="1"/>
      <p:bldP spid="1358" grpId="0" animBg="1"/>
      <p:bldP spid="23" grpId="0"/>
      <p:bldP spid="2" grpId="0" animBg="1"/>
      <p:bldP spid="2" grpId="1" animBg="1"/>
      <p:bldP spid="98" grpId="0" animBg="1"/>
      <p:bldP spid="9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Web sites </a:t>
            </a:r>
            <a:endParaRPr dirty="0">
              <a:solidFill>
                <a:schemeClr val="tx1">
                  <a:alpha val="99000"/>
                </a:schemeClr>
              </a:solidFill>
            </a:endParaRPr>
          </a:p>
        </p:txBody>
      </p:sp>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with ASP.NET, Node.js or PHP</a:t>
            </a:r>
          </a:p>
          <a:p>
            <a:pPr marL="3175" indent="0">
              <a:lnSpc>
                <a:spcPct val="100000"/>
              </a:lnSpc>
              <a:buNone/>
            </a:pPr>
            <a:r>
              <a:rPr lang="en-US" sz="2400" dirty="0" smtClean="0">
                <a:latin typeface="+mn-lt"/>
              </a:rPr>
              <a:t>Deploy in seconds with FTP, </a:t>
            </a:r>
            <a:r>
              <a:rPr lang="en-US" sz="2400" dirty="0" err="1" smtClean="0">
                <a:latin typeface="+mn-lt"/>
              </a:rPr>
              <a:t>Git</a:t>
            </a:r>
            <a:r>
              <a:rPr lang="en-US" sz="2400" dirty="0" smtClean="0">
                <a:latin typeface="+mn-lt"/>
              </a:rPr>
              <a:t> or TFS</a:t>
            </a:r>
          </a:p>
          <a:p>
            <a:pPr marL="3175" indent="0">
              <a:lnSpc>
                <a:spcPct val="100000"/>
              </a:lnSpc>
              <a:buNone/>
            </a:pPr>
            <a:r>
              <a:rPr lang="en-US" sz="2400" dirty="0" smtClean="0">
                <a:latin typeface="+mn-lt"/>
              </a:rPr>
              <a:t>Start for free, scale up as your traffic grows</a:t>
            </a:r>
          </a:p>
        </p:txBody>
      </p:sp>
    </p:spTree>
    <p:extLst>
      <p:ext uri="{BB962C8B-B14F-4D97-AF65-F5344CB8AC3E}">
        <p14:creationId xmlns:p14="http://schemas.microsoft.com/office/powerpoint/2010/main" val="3943933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1844" y="1289120"/>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4049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440583"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7" name="Group 6"/>
          <p:cNvGrpSpPr/>
          <p:nvPr/>
        </p:nvGrpSpPr>
        <p:grpSpPr>
          <a:xfrm>
            <a:off x="-292420" y="1589948"/>
            <a:ext cx="6576424"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Shared </a:t>
                </a:r>
                <a:r>
                  <a:rPr lang="en-US" sz="1600" b="1" cap="all" dirty="0" err="1">
                    <a:solidFill>
                      <a:schemeClr val="bg1">
                        <a:alpha val="99000"/>
                      </a:schemeClr>
                    </a:solidFill>
                  </a:rPr>
                  <a:t>instanceS</a:t>
                </a:r>
                <a:endParaRPr lang="en-US" sz="1600" b="1" cap="all" dirty="0">
                  <a:solidFill>
                    <a:schemeClr val="bg1">
                      <a:alpha val="99000"/>
                    </a:schemeClr>
                  </a:soli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grpSp>
        <p:nvGrpSpPr>
          <p:cNvPr id="8" name="Group 7"/>
          <p:cNvGrpSpPr/>
          <p:nvPr/>
        </p:nvGrpSpPr>
        <p:grpSpPr>
          <a:xfrm>
            <a:off x="3774801" y="3844693"/>
            <a:ext cx="852458" cy="530688"/>
            <a:chOff x="3780607" y="3155943"/>
            <a:chExt cx="852458" cy="530688"/>
          </a:xfrm>
        </p:grpSpPr>
        <p:sp>
          <p:nvSpPr>
            <p:cNvPr id="109" name="Rectangle 108"/>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Rectangle 109"/>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114" name="Group 113"/>
          <p:cNvGrpSpPr/>
          <p:nvPr/>
        </p:nvGrpSpPr>
        <p:grpSpPr>
          <a:xfrm>
            <a:off x="1850962" y="4536375"/>
            <a:ext cx="852458" cy="530688"/>
            <a:chOff x="3780607" y="3155943"/>
            <a:chExt cx="852458" cy="530688"/>
          </a:xfrm>
        </p:grpSpPr>
        <p:sp>
          <p:nvSpPr>
            <p:cNvPr id="115" name="Rectangle 114"/>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6" name="Rectangle 115"/>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119" name="Group 118"/>
          <p:cNvGrpSpPr/>
          <p:nvPr/>
        </p:nvGrpSpPr>
        <p:grpSpPr>
          <a:xfrm>
            <a:off x="-1" y="0"/>
            <a:ext cx="12188826" cy="983234"/>
            <a:chOff x="-1" y="0"/>
            <a:chExt cx="12188826" cy="983234"/>
          </a:xfrm>
        </p:grpSpPr>
        <p:grpSp>
          <p:nvGrpSpPr>
            <p:cNvPr id="121" name="Group 120"/>
            <p:cNvGrpSpPr/>
            <p:nvPr/>
          </p:nvGrpSpPr>
          <p:grpSpPr>
            <a:xfrm>
              <a:off x="-1" y="0"/>
              <a:ext cx="12180802" cy="983234"/>
              <a:chOff x="-1" y="0"/>
              <a:chExt cx="12180802" cy="983234"/>
            </a:xfrm>
          </p:grpSpPr>
          <p:sp>
            <p:nvSpPr>
              <p:cNvPr id="131" name="Rectangle 13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2" name="Rectangle 13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3" name="Rectangle 132"/>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23" name="Group 122"/>
            <p:cNvGrpSpPr/>
            <p:nvPr/>
          </p:nvGrpSpPr>
          <p:grpSpPr>
            <a:xfrm>
              <a:off x="0" y="300008"/>
              <a:ext cx="12188825" cy="683226"/>
              <a:chOff x="0" y="300008"/>
              <a:chExt cx="12188825" cy="683226"/>
            </a:xfrm>
          </p:grpSpPr>
          <p:sp>
            <p:nvSpPr>
              <p:cNvPr id="124"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shared</a:t>
                </a:r>
                <a:endParaRPr lang="en-US" sz="3200" dirty="0">
                  <a:solidFill>
                    <a:srgbClr val="00AEEF">
                      <a:alpha val="99000"/>
                    </a:srgbClr>
                  </a:solidFill>
                </a:endParaRPr>
              </a:p>
            </p:txBody>
          </p:sp>
          <p:sp>
            <p:nvSpPr>
              <p:cNvPr id="125"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reserved</a:t>
                </a:r>
                <a:endParaRPr lang="en-US" sz="3200" dirty="0">
                  <a:solidFill>
                    <a:srgbClr val="FFFFFF">
                      <a:alpha val="99000"/>
                    </a:srgbClr>
                  </a:solidFill>
                </a:endParaRPr>
              </a:p>
            </p:txBody>
          </p:sp>
          <p:cxnSp>
            <p:nvCxnSpPr>
              <p:cNvPr id="126" name="Straight Connector 12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07"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shared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solidFill>
                  <a:schemeClr val="bg1">
                    <a:alpha val="99000"/>
                  </a:schemeClr>
                </a:solidFill>
              </a:rPr>
              <a:t>Web </a:t>
            </a:r>
            <a:r>
              <a:rPr lang="en-US" dirty="0">
                <a:solidFill>
                  <a:schemeClr val="bg1">
                    <a:alpha val="99000"/>
                  </a:schemeClr>
                </a:solidFill>
              </a:rPr>
              <a:t>sites </a:t>
            </a:r>
          </a:p>
        </p:txBody>
      </p:sp>
      <p:grpSp>
        <p:nvGrpSpPr>
          <p:cNvPr id="111" name="Group 110"/>
          <p:cNvGrpSpPr/>
          <p:nvPr/>
        </p:nvGrpSpPr>
        <p:grpSpPr>
          <a:xfrm>
            <a:off x="-216815" y="5727773"/>
            <a:ext cx="12622489" cy="1046296"/>
            <a:chOff x="-5297672" y="5194194"/>
            <a:chExt cx="16604405" cy="1376362"/>
          </a:xfrm>
        </p:grpSpPr>
        <p:pic>
          <p:nvPicPr>
            <p:cNvPr id="112"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13"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4"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5"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6"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37"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8475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92420" y="1589948"/>
            <a:ext cx="6576424" cy="4691237"/>
            <a:chOff x="-292420" y="1589948"/>
            <a:chExt cx="6576424" cy="4691237"/>
          </a:xfrm>
        </p:grpSpPr>
        <p:grpSp>
          <p:nvGrpSpPr>
            <p:cNvPr id="226" name="Group 225"/>
            <p:cNvGrpSpPr/>
            <p:nvPr/>
          </p:nvGrpSpPr>
          <p:grpSpPr>
            <a:xfrm>
              <a:off x="-292420" y="1589948"/>
              <a:ext cx="6576424" cy="4691237"/>
              <a:chOff x="-292420" y="1589948"/>
              <a:chExt cx="6576424" cy="4691237"/>
            </a:xfrm>
          </p:grpSpPr>
          <p:sp>
            <p:nvSpPr>
              <p:cNvPr id="227"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228" name="Group 227"/>
              <p:cNvGrpSpPr/>
              <p:nvPr/>
            </p:nvGrpSpPr>
            <p:grpSpPr>
              <a:xfrm>
                <a:off x="-1" y="2752725"/>
                <a:ext cx="6059952" cy="2330247"/>
                <a:chOff x="-1" y="2752725"/>
                <a:chExt cx="6059952" cy="2330247"/>
              </a:xfrm>
            </p:grpSpPr>
            <p:grpSp>
              <p:nvGrpSpPr>
                <p:cNvPr id="229" name="Group 228"/>
                <p:cNvGrpSpPr/>
                <p:nvPr/>
              </p:nvGrpSpPr>
              <p:grpSpPr>
                <a:xfrm>
                  <a:off x="5683855" y="3073496"/>
                  <a:ext cx="376096" cy="631077"/>
                  <a:chOff x="2146300" y="552450"/>
                  <a:chExt cx="3428608" cy="5753100"/>
                </a:xfrm>
              </p:grpSpPr>
              <p:pic>
                <p:nvPicPr>
                  <p:cNvPr id="294" name="Picture 29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5" name="Rectangle 294"/>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0" name="Group 229"/>
                <p:cNvGrpSpPr/>
                <p:nvPr/>
              </p:nvGrpSpPr>
              <p:grpSpPr>
                <a:xfrm>
                  <a:off x="5683855" y="3762695"/>
                  <a:ext cx="376096" cy="631077"/>
                  <a:chOff x="2146300" y="552450"/>
                  <a:chExt cx="3428608" cy="5753100"/>
                </a:xfrm>
              </p:grpSpPr>
              <p:pic>
                <p:nvPicPr>
                  <p:cNvPr id="292" name="Picture 29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3" name="Rectangle 292"/>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1" name="Group 230"/>
                <p:cNvGrpSpPr/>
                <p:nvPr/>
              </p:nvGrpSpPr>
              <p:grpSpPr>
                <a:xfrm>
                  <a:off x="5683855" y="4451895"/>
                  <a:ext cx="376096" cy="631077"/>
                  <a:chOff x="2146300" y="552450"/>
                  <a:chExt cx="3428608" cy="5753100"/>
                </a:xfrm>
              </p:grpSpPr>
              <p:pic>
                <p:nvPicPr>
                  <p:cNvPr id="290" name="Picture 28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1" name="Rectangle 290"/>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32" name="TextBox 231"/>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Shared </a:t>
                  </a:r>
                  <a:r>
                    <a:rPr lang="en-US" sz="1600" b="1" cap="all" dirty="0" err="1">
                      <a:solidFill>
                        <a:schemeClr val="bg1">
                          <a:alpha val="99000"/>
                        </a:schemeClr>
                      </a:solidFill>
                    </a:rPr>
                    <a:t>instanceS</a:t>
                  </a:r>
                  <a:endParaRPr lang="en-US" sz="1600" b="1" cap="all" dirty="0">
                    <a:solidFill>
                      <a:schemeClr val="bg1">
                        <a:alpha val="99000"/>
                      </a:schemeClr>
                    </a:solidFill>
                  </a:endParaRPr>
                </a:p>
              </p:txBody>
            </p:sp>
            <p:grpSp>
              <p:nvGrpSpPr>
                <p:cNvPr id="233" name="Group 232"/>
                <p:cNvGrpSpPr/>
                <p:nvPr/>
              </p:nvGrpSpPr>
              <p:grpSpPr>
                <a:xfrm>
                  <a:off x="4721992" y="3073496"/>
                  <a:ext cx="866164" cy="631077"/>
                  <a:chOff x="2146300" y="552450"/>
                  <a:chExt cx="7896225" cy="5753100"/>
                </a:xfrm>
              </p:grpSpPr>
              <p:pic>
                <p:nvPicPr>
                  <p:cNvPr id="288" name="Picture 2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9" name="Rectangle 28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4" name="Group 233"/>
                <p:cNvGrpSpPr/>
                <p:nvPr/>
              </p:nvGrpSpPr>
              <p:grpSpPr>
                <a:xfrm>
                  <a:off x="4721992" y="3762695"/>
                  <a:ext cx="866164" cy="631077"/>
                  <a:chOff x="2146300" y="552450"/>
                  <a:chExt cx="7896225" cy="5753100"/>
                </a:xfrm>
              </p:grpSpPr>
              <p:pic>
                <p:nvPicPr>
                  <p:cNvPr id="286" name="Picture 2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7" name="Rectangle 28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5" name="Group 234"/>
                <p:cNvGrpSpPr/>
                <p:nvPr/>
              </p:nvGrpSpPr>
              <p:grpSpPr>
                <a:xfrm>
                  <a:off x="4721992" y="4451895"/>
                  <a:ext cx="866164" cy="631077"/>
                  <a:chOff x="2146300" y="552450"/>
                  <a:chExt cx="7896225" cy="5753100"/>
                </a:xfrm>
              </p:grpSpPr>
              <p:pic>
                <p:nvPicPr>
                  <p:cNvPr id="284" name="Picture 2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5" name="Rectangle 28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6" name="Group 235"/>
                <p:cNvGrpSpPr/>
                <p:nvPr/>
              </p:nvGrpSpPr>
              <p:grpSpPr>
                <a:xfrm>
                  <a:off x="3760131" y="3073496"/>
                  <a:ext cx="866164" cy="631077"/>
                  <a:chOff x="2146300" y="552450"/>
                  <a:chExt cx="7896225" cy="5753100"/>
                </a:xfrm>
              </p:grpSpPr>
              <p:pic>
                <p:nvPicPr>
                  <p:cNvPr id="282" name="Picture 2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3" name="Rectangle 28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7" name="Group 236"/>
                <p:cNvGrpSpPr/>
                <p:nvPr/>
              </p:nvGrpSpPr>
              <p:grpSpPr>
                <a:xfrm>
                  <a:off x="3760131" y="3762695"/>
                  <a:ext cx="866164" cy="631077"/>
                  <a:chOff x="2146300" y="552450"/>
                  <a:chExt cx="7896225" cy="5753100"/>
                </a:xfrm>
              </p:grpSpPr>
              <p:pic>
                <p:nvPicPr>
                  <p:cNvPr id="280" name="Picture 2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1" name="Rectangle 280"/>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8" name="Group 237"/>
                <p:cNvGrpSpPr/>
                <p:nvPr/>
              </p:nvGrpSpPr>
              <p:grpSpPr>
                <a:xfrm>
                  <a:off x="3760131" y="4451895"/>
                  <a:ext cx="866164" cy="631077"/>
                  <a:chOff x="2146300" y="552450"/>
                  <a:chExt cx="7896225" cy="5753100"/>
                </a:xfrm>
              </p:grpSpPr>
              <p:pic>
                <p:nvPicPr>
                  <p:cNvPr id="278" name="Picture 2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9" name="Rectangle 27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9" name="Group 238"/>
                <p:cNvGrpSpPr/>
                <p:nvPr/>
              </p:nvGrpSpPr>
              <p:grpSpPr>
                <a:xfrm>
                  <a:off x="2798270" y="3073496"/>
                  <a:ext cx="866164" cy="631077"/>
                  <a:chOff x="2146300" y="552450"/>
                  <a:chExt cx="7896225" cy="5753100"/>
                </a:xfrm>
              </p:grpSpPr>
              <p:pic>
                <p:nvPicPr>
                  <p:cNvPr id="276" name="Picture 2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7" name="Rectangle 27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0" name="Group 239"/>
                <p:cNvGrpSpPr/>
                <p:nvPr/>
              </p:nvGrpSpPr>
              <p:grpSpPr>
                <a:xfrm>
                  <a:off x="2798270" y="3762695"/>
                  <a:ext cx="866164" cy="631077"/>
                  <a:chOff x="2146300" y="552450"/>
                  <a:chExt cx="7896225" cy="5753100"/>
                </a:xfrm>
              </p:grpSpPr>
              <p:pic>
                <p:nvPicPr>
                  <p:cNvPr id="274" name="Picture 2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5" name="Rectangle 27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1" name="Group 240"/>
                <p:cNvGrpSpPr/>
                <p:nvPr/>
              </p:nvGrpSpPr>
              <p:grpSpPr>
                <a:xfrm>
                  <a:off x="2798270" y="4451895"/>
                  <a:ext cx="866164" cy="631077"/>
                  <a:chOff x="2146300" y="552450"/>
                  <a:chExt cx="7896225" cy="5753100"/>
                </a:xfrm>
              </p:grpSpPr>
              <p:pic>
                <p:nvPicPr>
                  <p:cNvPr id="272" name="Picture 2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3" name="Rectangle 27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2" name="Group 241"/>
                <p:cNvGrpSpPr/>
                <p:nvPr/>
              </p:nvGrpSpPr>
              <p:grpSpPr>
                <a:xfrm>
                  <a:off x="1836409" y="3073496"/>
                  <a:ext cx="866164" cy="631077"/>
                  <a:chOff x="2146300" y="552450"/>
                  <a:chExt cx="7896225" cy="5753100"/>
                </a:xfrm>
              </p:grpSpPr>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71" name="Rectangle 27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3" name="Group 242"/>
                <p:cNvGrpSpPr/>
                <p:nvPr/>
              </p:nvGrpSpPr>
              <p:grpSpPr>
                <a:xfrm>
                  <a:off x="1836409" y="3762695"/>
                  <a:ext cx="866164" cy="631077"/>
                  <a:chOff x="2146300" y="552450"/>
                  <a:chExt cx="7896225" cy="5753100"/>
                </a:xfrm>
              </p:grpSpPr>
              <p:pic>
                <p:nvPicPr>
                  <p:cNvPr id="268" name="Picture 2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9" name="Rectangle 26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4" name="Group 243"/>
                <p:cNvGrpSpPr/>
                <p:nvPr/>
              </p:nvGrpSpPr>
              <p:grpSpPr>
                <a:xfrm>
                  <a:off x="1836409" y="4451895"/>
                  <a:ext cx="866164" cy="631077"/>
                  <a:chOff x="2146300" y="552450"/>
                  <a:chExt cx="7896225" cy="5753100"/>
                </a:xfrm>
              </p:grpSpPr>
              <p:pic>
                <p:nvPicPr>
                  <p:cNvPr id="266" name="Picture 2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7" name="Rectangle 266"/>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5" name="Group 244"/>
                <p:cNvGrpSpPr/>
                <p:nvPr/>
              </p:nvGrpSpPr>
              <p:grpSpPr>
                <a:xfrm>
                  <a:off x="874548" y="3073496"/>
                  <a:ext cx="866164" cy="631077"/>
                  <a:chOff x="2146300" y="552450"/>
                  <a:chExt cx="7896225" cy="5753100"/>
                </a:xfrm>
              </p:grpSpPr>
              <p:pic>
                <p:nvPicPr>
                  <p:cNvPr id="264" name="Picture 2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5" name="Rectangle 26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6" name="Group 245"/>
                <p:cNvGrpSpPr/>
                <p:nvPr/>
              </p:nvGrpSpPr>
              <p:grpSpPr>
                <a:xfrm>
                  <a:off x="874548" y="3762695"/>
                  <a:ext cx="866164" cy="631077"/>
                  <a:chOff x="2146300" y="552450"/>
                  <a:chExt cx="7896225" cy="5753100"/>
                </a:xfrm>
              </p:grpSpPr>
              <p:pic>
                <p:nvPicPr>
                  <p:cNvPr id="262" name="Picture 2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3" name="Rectangle 26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7" name="Group 246"/>
                <p:cNvGrpSpPr/>
                <p:nvPr/>
              </p:nvGrpSpPr>
              <p:grpSpPr>
                <a:xfrm>
                  <a:off x="874548" y="4451895"/>
                  <a:ext cx="866164" cy="631077"/>
                  <a:chOff x="2146300" y="552450"/>
                  <a:chExt cx="7896225" cy="5753100"/>
                </a:xfrm>
              </p:grpSpPr>
              <p:pic>
                <p:nvPicPr>
                  <p:cNvPr id="260" name="Picture 2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1" name="Rectangle 26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8" name="Group 247"/>
                <p:cNvGrpSpPr/>
                <p:nvPr/>
              </p:nvGrpSpPr>
              <p:grpSpPr>
                <a:xfrm>
                  <a:off x="-1" y="3073496"/>
                  <a:ext cx="778852" cy="631077"/>
                  <a:chOff x="2942264" y="552450"/>
                  <a:chExt cx="7100261" cy="5753100"/>
                </a:xfrm>
              </p:grpSpPr>
              <p:pic>
                <p:nvPicPr>
                  <p:cNvPr id="258" name="Picture 25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9" name="Rectangle 258"/>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9" name="Group 248"/>
                <p:cNvGrpSpPr/>
                <p:nvPr/>
              </p:nvGrpSpPr>
              <p:grpSpPr>
                <a:xfrm>
                  <a:off x="-1" y="3762695"/>
                  <a:ext cx="778852" cy="631077"/>
                  <a:chOff x="2942264" y="552450"/>
                  <a:chExt cx="7100261" cy="5753100"/>
                </a:xfrm>
              </p:grpSpPr>
              <p:pic>
                <p:nvPicPr>
                  <p:cNvPr id="256" name="Picture 25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7" name="Rectangle 256"/>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50" name="Group 249"/>
                <p:cNvGrpSpPr/>
                <p:nvPr/>
              </p:nvGrpSpPr>
              <p:grpSpPr>
                <a:xfrm>
                  <a:off x="-1" y="4451895"/>
                  <a:ext cx="778852" cy="631077"/>
                  <a:chOff x="2942264" y="552450"/>
                  <a:chExt cx="7100261" cy="5753100"/>
                </a:xfrm>
              </p:grpSpPr>
              <p:pic>
                <p:nvPicPr>
                  <p:cNvPr id="254" name="Picture 25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5" name="Rectangle 254"/>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grpSp>
        <p:grpSp>
          <p:nvGrpSpPr>
            <p:cNvPr id="299" name="Group 298"/>
            <p:cNvGrpSpPr/>
            <p:nvPr/>
          </p:nvGrpSpPr>
          <p:grpSpPr>
            <a:xfrm>
              <a:off x="1850962" y="4536375"/>
              <a:ext cx="852458" cy="527785"/>
              <a:chOff x="3780607" y="3155943"/>
              <a:chExt cx="852458" cy="527785"/>
            </a:xfrm>
          </p:grpSpPr>
          <p:sp>
            <p:nvSpPr>
              <p:cNvPr id="300" name="Rectangle 299"/>
              <p:cNvSpPr/>
              <p:nvPr/>
            </p:nvSpPr>
            <p:spPr bwMode="auto">
              <a:xfrm>
                <a:off x="3780607" y="3191837"/>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01" name="Rectangle 300"/>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grpSp>
        <p:nvGrpSpPr>
          <p:cNvPr id="10" name="Group 9"/>
          <p:cNvGrpSpPr/>
          <p:nvPr/>
        </p:nvGrpSpPr>
        <p:grpSpPr>
          <a:xfrm>
            <a:off x="-1" y="0"/>
            <a:ext cx="12180802" cy="983234"/>
            <a:chOff x="-1" y="0"/>
            <a:chExt cx="12180802" cy="983234"/>
          </a:xfrm>
        </p:grpSpPr>
        <p:sp>
          <p:nvSpPr>
            <p:cNvPr id="191" name="Rectangle 190"/>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1" name="Rectangle 200"/>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1" name="Rectangle 210"/>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1</a:t>
                </a:r>
              </a:p>
            </p:txBody>
          </p:sp>
          <p:sp>
            <p:nvSpPr>
              <p:cNvPr id="23" name="Rectangle 22"/>
              <p:cNvSpPr/>
              <p:nvPr/>
            </p:nvSpPr>
            <p:spPr bwMode="auto">
              <a:xfrm>
                <a:off x="2543998" y="6093146"/>
                <a:ext cx="750100"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3760131"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sp>
        <p:nvSpPr>
          <p:cNvPr id="4" name="Rectangle 3"/>
          <p:cNvSpPr/>
          <p:nvPr/>
        </p:nvSpPr>
        <p:spPr bwMode="auto">
          <a:xfrm>
            <a:off x="8587619" y="300008"/>
            <a:ext cx="2089625" cy="767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44" name="Group 143"/>
          <p:cNvGrpSpPr/>
          <p:nvPr/>
        </p:nvGrpSpPr>
        <p:grpSpPr>
          <a:xfrm>
            <a:off x="6234821" y="3291434"/>
            <a:ext cx="2160454" cy="1572958"/>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305" name="Group 304"/>
          <p:cNvGrpSpPr/>
          <p:nvPr/>
        </p:nvGrpSpPr>
        <p:grpSpPr>
          <a:xfrm>
            <a:off x="3759726" y="3762623"/>
            <a:ext cx="866164" cy="631078"/>
            <a:chOff x="5633504" y="3707933"/>
            <a:chExt cx="866164" cy="631078"/>
          </a:xfrm>
        </p:grpSpPr>
        <p:grpSp>
          <p:nvGrpSpPr>
            <p:cNvPr id="306" name="Group 305"/>
            <p:cNvGrpSpPr/>
            <p:nvPr/>
          </p:nvGrpSpPr>
          <p:grpSpPr>
            <a:xfrm>
              <a:off x="5633504" y="3707933"/>
              <a:ext cx="866164" cy="631078"/>
              <a:chOff x="2146300" y="552450"/>
              <a:chExt cx="7896225" cy="5753100"/>
            </a:xfrm>
          </p:grpSpPr>
          <p:pic>
            <p:nvPicPr>
              <p:cNvPr id="308" name="Picture 3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309" name="Rectangle 308"/>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07" name="Rectangle 306"/>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310" name="Group 309"/>
          <p:cNvGrpSpPr/>
          <p:nvPr/>
        </p:nvGrpSpPr>
        <p:grpSpPr>
          <a:xfrm>
            <a:off x="3031844" y="1293202"/>
            <a:ext cx="7645400" cy="914096"/>
            <a:chOff x="3031844" y="1170370"/>
            <a:chExt cx="7645400" cy="914096"/>
          </a:xfrm>
        </p:grpSpPr>
        <p:grpSp>
          <p:nvGrpSpPr>
            <p:cNvPr id="314" name="Group 313"/>
            <p:cNvGrpSpPr/>
            <p:nvPr/>
          </p:nvGrpSpPr>
          <p:grpSpPr>
            <a:xfrm>
              <a:off x="3031844" y="1170370"/>
              <a:ext cx="7645400" cy="914096"/>
              <a:chOff x="2540230" y="5754872"/>
              <a:chExt cx="7645400" cy="914096"/>
            </a:xfrm>
          </p:grpSpPr>
          <p:sp>
            <p:nvSpPr>
              <p:cNvPr id="315" name="Rectangle 314"/>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16" name="TextBox 315"/>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0</a:t>
                </a:r>
              </a:p>
            </p:txBody>
          </p:sp>
          <p:sp>
            <p:nvSpPr>
              <p:cNvPr id="317" name="Rectangle 316"/>
              <p:cNvSpPr/>
              <p:nvPr/>
            </p:nvSpPr>
            <p:spPr bwMode="auto">
              <a:xfrm>
                <a:off x="2543998" y="6093146"/>
                <a:ext cx="26459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12" name="Rectangle 311"/>
            <p:cNvSpPr/>
            <p:nvPr/>
          </p:nvSpPr>
          <p:spPr bwMode="auto">
            <a:xfrm>
              <a:off x="316491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5"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5" name="Title 4"/>
          <p:cNvSpPr>
            <a:spLocks noGrp="1"/>
          </p:cNvSpPr>
          <p:nvPr>
            <p:ph type="title"/>
          </p:nvPr>
        </p:nvSpPr>
        <p:spPr>
          <a:xfrm>
            <a:off x="519112" y="228600"/>
            <a:ext cx="11149013" cy="747897"/>
          </a:xfrm>
        </p:spPr>
        <p:txBody>
          <a:bodyPr/>
          <a:lstStyle/>
          <a:p>
            <a:r>
              <a:rPr lang="en-US" dirty="0" smtClean="0">
                <a:solidFill>
                  <a:schemeClr val="bg1">
                    <a:alpha val="99000"/>
                  </a:schemeClr>
                </a:solidFill>
              </a:rPr>
              <a:t>Web </a:t>
            </a:r>
            <a:r>
              <a:rPr lang="en-US" dirty="0">
                <a:solidFill>
                  <a:schemeClr val="bg1">
                    <a:alpha val="99000"/>
                  </a:schemeClr>
                </a:solidFill>
              </a:rPr>
              <a:t>sites </a:t>
            </a:r>
          </a:p>
        </p:txBody>
      </p:sp>
      <p:grpSp>
        <p:nvGrpSpPr>
          <p:cNvPr id="121" name="Group 120"/>
          <p:cNvGrpSpPr/>
          <p:nvPr/>
        </p:nvGrpSpPr>
        <p:grpSpPr>
          <a:xfrm>
            <a:off x="-216815" y="5727773"/>
            <a:ext cx="12622489" cy="1046296"/>
            <a:chOff x="-5297672" y="5194194"/>
            <a:chExt cx="16604405" cy="1376362"/>
          </a:xfrm>
        </p:grpSpPr>
        <p:pic>
          <p:nvPicPr>
            <p:cNvPr id="122"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3"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4"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6"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7"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28" name="Picture 2" descr="C:\Users\jonahs\Documents\Dropbox\Projects SCOTT\Azure Deck\Source Images\server-blue.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9306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par>
                                <p:cTn id="12" presetID="10" presetClass="exit" presetSubtype="0" fill="hold" nodeType="withEffect">
                                  <p:stCondLst>
                                    <p:cond delay="750"/>
                                  </p:stCondLst>
                                  <p:childTnLst>
                                    <p:animEffect transition="out" filter="fade">
                                      <p:cBhvr>
                                        <p:cTn id="13" dur="500"/>
                                        <p:tgtEl>
                                          <p:spTgt spid="310"/>
                                        </p:tgtEl>
                                      </p:cBhvr>
                                    </p:animEffect>
                                    <p:set>
                                      <p:cBhvr>
                                        <p:cTn id="14" dur="1" fill="hold">
                                          <p:stCondLst>
                                            <p:cond delay="499"/>
                                          </p:stCondLst>
                                        </p:cTn>
                                        <p:tgtEl>
                                          <p:spTgt spid="310"/>
                                        </p:tgtEl>
                                        <p:attrNameLst>
                                          <p:attrName>style.visibility</p:attrName>
                                        </p:attrNameLst>
                                      </p:cBhvr>
                                      <p:to>
                                        <p:strVal val="hidden"/>
                                      </p:to>
                                    </p:set>
                                  </p:childTnLst>
                                </p:cTn>
                              </p:par>
                            </p:childTnLst>
                          </p:cTn>
                        </p:par>
                        <p:par>
                          <p:cTn id="15" fill="hold">
                            <p:stCondLst>
                              <p:cond delay="1750"/>
                            </p:stCondLst>
                            <p:childTnLst>
                              <p:par>
                                <p:cTn id="16" presetID="10" presetClass="entr" presetSubtype="0" fill="hold" nodeType="after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500"/>
                                        <p:tgtEl>
                                          <p:spTgt spid="136"/>
                                        </p:tgtEl>
                                      </p:cBhvr>
                                    </p:animEffect>
                                  </p:childTnLst>
                                </p:cTn>
                              </p:par>
                            </p:childTnLst>
                          </p:cTn>
                        </p:par>
                        <p:par>
                          <p:cTn id="19" fill="hold">
                            <p:stCondLst>
                              <p:cond delay="2250"/>
                            </p:stCondLst>
                            <p:childTnLst>
                              <p:par>
                                <p:cTn id="20" presetID="63" presetClass="path" presetSubtype="0" accel="50000" decel="50000" fill="hold" nodeType="afterEffect">
                                  <p:stCondLst>
                                    <p:cond delay="0"/>
                                  </p:stCondLst>
                                  <p:childTnLst>
                                    <p:animMotion origin="layout" path="M -4.23453E-6 4.19056E-6 L 0.25772 4.19056E-6 " pathEditMode="relative" rAng="0" ptsTypes="AA">
                                      <p:cBhvr>
                                        <p:cTn id="21" dur="2000" fill="hold"/>
                                        <p:tgtEl>
                                          <p:spTgt spid="305"/>
                                        </p:tgtEl>
                                        <p:attrNameLst>
                                          <p:attrName>ppt_x</p:attrName>
                                          <p:attrName>ppt_y</p:attrName>
                                        </p:attrNameLst>
                                      </p:cBhvr>
                                      <p:rCtr x="12886" y="0"/>
                                    </p:animMotion>
                                  </p:childTnLst>
                                </p:cTn>
                              </p:par>
                            </p:childTnLst>
                          </p:cTn>
                        </p:par>
                        <p:par>
                          <p:cTn id="22" fill="hold">
                            <p:stCondLst>
                              <p:cond delay="4250"/>
                            </p:stCondLst>
                            <p:childTnLst>
                              <p:par>
                                <p:cTn id="23" presetID="10" presetClass="exit" presetSubtype="0" fill="hold" nodeType="after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53" presetClass="entr" presetSubtype="16" fill="hold" nodeType="withEffect">
                                  <p:stCondLst>
                                    <p:cond delay="0"/>
                                  </p:stCondLst>
                                  <p:childTnLst>
                                    <p:set>
                                      <p:cBhvr>
                                        <p:cTn id="27" dur="1" fill="hold">
                                          <p:stCondLst>
                                            <p:cond delay="0"/>
                                          </p:stCondLst>
                                        </p:cTn>
                                        <p:tgtEl>
                                          <p:spTgt spid="144"/>
                                        </p:tgtEl>
                                        <p:attrNameLst>
                                          <p:attrName>style.visibility</p:attrName>
                                        </p:attrNameLst>
                                      </p:cBhvr>
                                      <p:to>
                                        <p:strVal val="visible"/>
                                      </p:to>
                                    </p:set>
                                    <p:anim calcmode="lin" valueType="num">
                                      <p:cBhvr>
                                        <p:cTn id="28" dur="1250" fill="hold"/>
                                        <p:tgtEl>
                                          <p:spTgt spid="144"/>
                                        </p:tgtEl>
                                        <p:attrNameLst>
                                          <p:attrName>ppt_w</p:attrName>
                                        </p:attrNameLst>
                                      </p:cBhvr>
                                      <p:tavLst>
                                        <p:tav tm="0">
                                          <p:val>
                                            <p:fltVal val="0"/>
                                          </p:val>
                                        </p:tav>
                                        <p:tav tm="100000">
                                          <p:val>
                                            <p:strVal val="#ppt_w"/>
                                          </p:val>
                                        </p:tav>
                                      </p:tavLst>
                                    </p:anim>
                                    <p:anim calcmode="lin" valueType="num">
                                      <p:cBhvr>
                                        <p:cTn id="29" dur="1250" fill="hold"/>
                                        <p:tgtEl>
                                          <p:spTgt spid="144"/>
                                        </p:tgtEl>
                                        <p:attrNameLst>
                                          <p:attrName>ppt_h</p:attrName>
                                        </p:attrNameLst>
                                      </p:cBhvr>
                                      <p:tavLst>
                                        <p:tav tm="0">
                                          <p:val>
                                            <p:fltVal val="0"/>
                                          </p:val>
                                        </p:tav>
                                        <p:tav tm="100000">
                                          <p:val>
                                            <p:strVal val="#ppt_h"/>
                                          </p:val>
                                        </p:tav>
                                      </p:tavLst>
                                    </p:anim>
                                    <p:animEffect transition="in" filter="fade">
                                      <p:cBhvr>
                                        <p:cTn id="30" dur="1250"/>
                                        <p:tgtEl>
                                          <p:spTgt spid="144"/>
                                        </p:tgtEl>
                                      </p:cBhvr>
                                    </p:animEffect>
                                  </p:childTnLst>
                                </p:cTn>
                              </p:par>
                              <p:par>
                                <p:cTn id="31" presetID="10" presetClass="exit" presetSubtype="0" fill="hold" nodeType="withEffect">
                                  <p:stCondLst>
                                    <p:cond delay="0"/>
                                  </p:stCondLst>
                                  <p:childTnLst>
                                    <p:animEffect transition="out" filter="fade">
                                      <p:cBhvr>
                                        <p:cTn id="32" dur="1250"/>
                                        <p:tgtEl>
                                          <p:spTgt spid="305"/>
                                        </p:tgtEl>
                                      </p:cBhvr>
                                    </p:animEffect>
                                    <p:set>
                                      <p:cBhvr>
                                        <p:cTn id="33" dur="1" fill="hold">
                                          <p:stCondLst>
                                            <p:cond delay="1249"/>
                                          </p:stCondLst>
                                        </p:cTn>
                                        <p:tgtEl>
                                          <p:spTgt spid="3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1" y="0"/>
            <a:ext cx="12180802" cy="983234"/>
            <a:chOff x="-1" y="0"/>
            <a:chExt cx="12180802" cy="983234"/>
          </a:xfrm>
        </p:grpSpPr>
        <p:sp>
          <p:nvSpPr>
            <p:cNvPr id="43" name="Rectangle 42"/>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4" name="Rectangle 43"/>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5" name="Rectangle 44"/>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smtClean="0">
                  <a:solidFill>
                    <a:srgbClr val="FFFFFF"/>
                  </a:solidFill>
                </a:rPr>
                <a:t>RESERVED instance</a:t>
              </a:r>
              <a:endParaRPr lang="en-US" sz="1600" b="1" cap="all" dirty="0">
                <a:solidFill>
                  <a:srgbClr val="FFFFFF"/>
                </a:solidFill>
              </a:endParaRPr>
            </a:p>
          </p:txBody>
        </p:sp>
      </p:grpSp>
      <p:grpSp>
        <p:nvGrpSpPr>
          <p:cNvPr id="144" name="Group 143"/>
          <p:cNvGrpSpPr/>
          <p:nvPr/>
        </p:nvGrpSpPr>
        <p:grpSpPr>
          <a:xfrm>
            <a:off x="6234821" y="3291434"/>
            <a:ext cx="2160454" cy="1572958"/>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121" name="Group 120"/>
          <p:cNvGrpSpPr/>
          <p:nvPr/>
        </p:nvGrpSpPr>
        <p:grpSpPr>
          <a:xfrm>
            <a:off x="6128634" y="2633150"/>
            <a:ext cx="2372247" cy="2928764"/>
            <a:chOff x="7389812" y="2633150"/>
            <a:chExt cx="2372247" cy="2928764"/>
          </a:xfrm>
        </p:grpSpPr>
        <p:grpSp>
          <p:nvGrpSpPr>
            <p:cNvPr id="122" name="Group 121"/>
            <p:cNvGrpSpPr/>
            <p:nvPr/>
          </p:nvGrpSpPr>
          <p:grpSpPr>
            <a:xfrm>
              <a:off x="738981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9" name="TextBox 148"/>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23" name="Group 122"/>
            <p:cNvGrpSpPr/>
            <p:nvPr/>
          </p:nvGrpSpPr>
          <p:grpSpPr>
            <a:xfrm>
              <a:off x="750207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sp>
        <p:nvSpPr>
          <p:cNvPr id="46"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a:xfrm>
            <a:off x="519112" y="228600"/>
            <a:ext cx="11149013" cy="747897"/>
          </a:xfrm>
        </p:spPr>
        <p:txBody>
          <a:bodyPr/>
          <a:lstStyle/>
          <a:p>
            <a:r>
              <a:rPr lang="en-US" dirty="0">
                <a:solidFill>
                  <a:schemeClr val="bg1">
                    <a:alpha val="99000"/>
                  </a:schemeClr>
                </a:solidFill>
              </a:rPr>
              <a:t>Web sites </a:t>
            </a:r>
            <a:endParaRPr lang="en-US" dirty="0"/>
          </a:p>
        </p:txBody>
      </p:sp>
      <p:grpSp>
        <p:nvGrpSpPr>
          <p:cNvPr id="52" name="Group 51"/>
          <p:cNvGrpSpPr/>
          <p:nvPr/>
        </p:nvGrpSpPr>
        <p:grpSpPr>
          <a:xfrm>
            <a:off x="-216815" y="5727773"/>
            <a:ext cx="12622489" cy="1046296"/>
            <a:chOff x="-5297672" y="5194194"/>
            <a:chExt cx="16604405" cy="1376362"/>
          </a:xfrm>
        </p:grpSpPr>
        <p:pic>
          <p:nvPicPr>
            <p:cNvPr id="53"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4"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5"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6" name="Picture 2" descr="C:\Users\jonahs\Documents\Dropbox\Projects SCOTT\Azure Deck\Source Images\server-blu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7"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58"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449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2000"/>
                                        <p:tgtEl>
                                          <p:spTgt spid="121"/>
                                        </p:tgtEl>
                                      </p:cBhvr>
                                    </p:animEffect>
                                  </p:childTnLst>
                                </p:cTn>
                              </p:par>
                              <p:par>
                                <p:cTn id="8" presetID="63" presetClass="path" presetSubtype="0" accel="50000" decel="50000" fill="hold" nodeType="withEffect">
                                  <p:stCondLst>
                                    <p:cond delay="0"/>
                                  </p:stCondLst>
                                  <p:childTnLst>
                                    <p:animMotion origin="layout" path="M -4.46659E-6 -1.01758E-6 L 0.20347 -1.01758E-6 " pathEditMode="relative" rAng="0" ptsTypes="AA">
                                      <p:cBhvr>
                                        <p:cTn id="9" dur="2000" fill="hold"/>
                                        <p:tgtEl>
                                          <p:spTgt spid="121"/>
                                        </p:tgtEl>
                                        <p:attrNameLst>
                                          <p:attrName>ppt_x</p:attrName>
                                          <p:attrName>ppt_y</p:attrName>
                                        </p:attrNameLst>
                                      </p:cBhvr>
                                      <p:rCtr x="101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11566"/>
            <a:ext cx="3066325" cy="3066325"/>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a:t>
            </a:r>
            <a:r>
              <a:rPr lang="en-US" dirty="0" smtClean="0">
                <a:solidFill>
                  <a:schemeClr val="tx1">
                    <a:alpha val="99000"/>
                  </a:schemeClr>
                </a:solidFill>
              </a:rPr>
              <a:t>services</a:t>
            </a:r>
            <a:endParaRPr lang="en-US" dirty="0">
              <a:solidFill>
                <a:schemeClr val="tx1">
                  <a:alpha val="99000"/>
                </a:schemeClr>
              </a:solidFill>
            </a:endParaRPr>
          </a:p>
        </p:txBody>
      </p:sp>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infinitely scalable apps and services</a:t>
            </a:r>
          </a:p>
          <a:p>
            <a:pPr marL="3175" indent="0">
              <a:lnSpc>
                <a:spcPct val="100000"/>
              </a:lnSpc>
              <a:buNone/>
            </a:pPr>
            <a:r>
              <a:rPr lang="en-US" sz="2400" dirty="0" smtClean="0">
                <a:latin typeface="+mn-lt"/>
              </a:rPr>
              <a:t>Support rich multi-tier architectures</a:t>
            </a:r>
          </a:p>
          <a:p>
            <a:pPr marL="3175" indent="0">
              <a:lnSpc>
                <a:spcPct val="100000"/>
              </a:lnSpc>
              <a:buNone/>
            </a:pPr>
            <a:r>
              <a:rPr lang="en-US" sz="2400" dirty="0" smtClean="0">
                <a:latin typeface="+mn-lt"/>
              </a:rPr>
              <a:t>Automated application management</a:t>
            </a:r>
          </a:p>
        </p:txBody>
      </p:sp>
    </p:spTree>
    <p:extLst>
      <p:ext uri="{BB962C8B-B14F-4D97-AF65-F5344CB8AC3E}">
        <p14:creationId xmlns:p14="http://schemas.microsoft.com/office/powerpoint/2010/main" val="1643095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0700" y="1695903"/>
            <a:ext cx="11155632" cy="405659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graphicFrame>
        <p:nvGraphicFramePr>
          <p:cNvPr id="4" name="Object 3" hidden="1"/>
          <p:cNvGraphicFramePr>
            <a:graphicFrameLocks noChangeAspect="1"/>
          </p:cNvGraphicFramePr>
          <p:nvPr>
            <p:custDataLst>
              <p:tags r:id="rId2"/>
            </p:custDataLst>
            <p:extLst/>
          </p:nvPr>
        </p:nvGraphicFramePr>
        <p:xfrm>
          <a:off x="1587" y="893"/>
          <a:ext cx="158709" cy="158709"/>
        </p:xfrm>
        <a:graphic>
          <a:graphicData uri="http://schemas.openxmlformats.org/presentationml/2006/ole">
            <mc:AlternateContent xmlns:mc="http://schemas.openxmlformats.org/markup-compatibility/2006">
              <mc:Choice xmlns:v="urn:schemas-microsoft-com:vml" Requires="v">
                <p:oleObj spid="_x0000_s102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7" y="893"/>
                        <a:ext cx="158709" cy="158709"/>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What is a Cloud Service?</a:t>
            </a:r>
            <a:endParaRPr lang="en-US" dirty="0"/>
          </a:p>
        </p:txBody>
      </p:sp>
      <p:sp>
        <p:nvSpPr>
          <p:cNvPr id="6" name="Rectangle 5"/>
          <p:cNvSpPr/>
          <p:nvPr/>
        </p:nvSpPr>
        <p:spPr bwMode="auto">
          <a:xfrm>
            <a:off x="2472571" y="2983158"/>
            <a:ext cx="3455034" cy="25981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0" name="Rectangle 9"/>
          <p:cNvSpPr/>
          <p:nvPr/>
        </p:nvSpPr>
        <p:spPr bwMode="auto">
          <a:xfrm>
            <a:off x="6096701" y="2983158"/>
            <a:ext cx="3473815" cy="259816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2" name="Content Placeholder 2"/>
          <p:cNvSpPr txBox="1">
            <a:spLocks/>
          </p:cNvSpPr>
          <p:nvPr>
            <p:custDataLst>
              <p:tags r:id="rId4"/>
            </p:custDataLst>
          </p:nvPr>
        </p:nvSpPr>
        <p:spPr>
          <a:xfrm>
            <a:off x="552287" y="1844200"/>
            <a:ext cx="11152775" cy="61539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999" dirty="0">
                <a:ln>
                  <a:solidFill>
                    <a:srgbClr val="FFFFFF">
                      <a:alpha val="0"/>
                    </a:srgbClr>
                  </a:solidFill>
                </a:ln>
                <a:solidFill>
                  <a:srgbClr val="5F5F5F">
                    <a:alpha val="99000"/>
                  </a:srgbClr>
                </a:solidFill>
                <a:latin typeface="Segoe UI Light" pitchFamily="34" charset="0"/>
              </a:rPr>
              <a:t>A container of related service roles</a:t>
            </a:r>
            <a:endParaRPr lang="en-US" sz="3199" dirty="0">
              <a:ln>
                <a:solidFill>
                  <a:srgbClr val="FFFFFF">
                    <a:alpha val="0"/>
                  </a:srgbClr>
                </a:solidFill>
              </a:ln>
              <a:solidFill>
                <a:srgbClr val="5F5F5F">
                  <a:alpha val="99000"/>
                </a:srgbClr>
              </a:solidFill>
              <a:latin typeface="Segoe UI Light" pitchFamily="34" charset="0"/>
            </a:endParaRPr>
          </a:p>
        </p:txBody>
      </p:sp>
      <p:sp>
        <p:nvSpPr>
          <p:cNvPr id="13" name="TextBox 12"/>
          <p:cNvSpPr txBox="1"/>
          <p:nvPr/>
        </p:nvSpPr>
        <p:spPr>
          <a:xfrm>
            <a:off x="2453790" y="3148006"/>
            <a:ext cx="3473815" cy="553854"/>
          </a:xfrm>
          <a:prstGeom prst="rect">
            <a:avLst/>
          </a:prstGeom>
          <a:noFill/>
        </p:spPr>
        <p:txBody>
          <a:bodyPr wrap="square" lIns="0" tIns="0" rIns="0" bIns="0" rtlCol="0">
            <a:spAutoFit/>
          </a:bodyPr>
          <a:lstStyle/>
          <a:p>
            <a:pPr algn="ctr" defTabSz="914089">
              <a:lnSpc>
                <a:spcPct val="90000"/>
              </a:lnSpc>
              <a:spcBef>
                <a:spcPct val="20000"/>
              </a:spcBef>
              <a:buSzPct val="80000"/>
            </a:pPr>
            <a:r>
              <a:rPr lang="en-US" sz="3999" dirty="0">
                <a:solidFill>
                  <a:srgbClr val="FFFFFF">
                    <a:alpha val="99000"/>
                  </a:srgbClr>
                </a:solidFill>
                <a:latin typeface="Segoe UI Light" pitchFamily="34" charset="0"/>
              </a:rPr>
              <a:t>Web Role</a:t>
            </a:r>
          </a:p>
        </p:txBody>
      </p:sp>
      <p:sp>
        <p:nvSpPr>
          <p:cNvPr id="14" name="TextBox 13"/>
          <p:cNvSpPr txBox="1"/>
          <p:nvPr/>
        </p:nvSpPr>
        <p:spPr>
          <a:xfrm>
            <a:off x="6096701" y="3148006"/>
            <a:ext cx="3473815" cy="553854"/>
          </a:xfrm>
          <a:prstGeom prst="rect">
            <a:avLst/>
          </a:prstGeom>
          <a:noFill/>
        </p:spPr>
        <p:txBody>
          <a:bodyPr wrap="square" lIns="0" tIns="0" rIns="0" bIns="0" rtlCol="0">
            <a:spAutoFit/>
          </a:bodyPr>
          <a:lstStyle/>
          <a:p>
            <a:pPr algn="ctr" defTabSz="914089">
              <a:lnSpc>
                <a:spcPct val="90000"/>
              </a:lnSpc>
              <a:spcBef>
                <a:spcPct val="20000"/>
              </a:spcBef>
              <a:buSzPct val="80000"/>
            </a:pPr>
            <a:r>
              <a:rPr lang="en-US" sz="3999" dirty="0">
                <a:solidFill>
                  <a:srgbClr val="FFFFFF">
                    <a:alpha val="99000"/>
                  </a:srgbClr>
                </a:solidFill>
                <a:latin typeface="Segoe UI Light" pitchFamily="34" charset="0"/>
              </a:rPr>
              <a:t>Worker Role</a:t>
            </a:r>
          </a:p>
        </p:txBody>
      </p:sp>
      <p:sp>
        <p:nvSpPr>
          <p:cNvPr id="17" name="Freeform 62"/>
          <p:cNvSpPr>
            <a:spLocks noEditPoints="1"/>
          </p:cNvSpPr>
          <p:nvPr/>
        </p:nvSpPr>
        <p:spPr bwMode="black">
          <a:xfrm>
            <a:off x="3696091" y="3905206"/>
            <a:ext cx="925772" cy="92553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914089"/>
            <a:endParaRPr lang="en-US" sz="1600" dirty="0">
              <a:solidFill>
                <a:srgbClr val="292929"/>
              </a:solidFill>
            </a:endParaRPr>
          </a:p>
        </p:txBody>
      </p:sp>
      <p:grpSp>
        <p:nvGrpSpPr>
          <p:cNvPr id="18" name="Group 17"/>
          <p:cNvGrpSpPr/>
          <p:nvPr/>
        </p:nvGrpSpPr>
        <p:grpSpPr bwMode="black">
          <a:xfrm>
            <a:off x="7281781" y="3962016"/>
            <a:ext cx="1103655" cy="897871"/>
            <a:chOff x="5184775" y="225425"/>
            <a:chExt cx="1500188" cy="1220788"/>
          </a:xfrm>
          <a:solidFill>
            <a:srgbClr val="FFFFFF"/>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089"/>
              <a:endParaRPr lang="en-US" sz="1600" dirty="0">
                <a:solidFill>
                  <a:srgbClr val="292929"/>
                </a:solidFill>
              </a:endParaRPr>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089"/>
              <a:endParaRPr lang="en-US" sz="1600" dirty="0">
                <a:solidFill>
                  <a:srgbClr val="292929"/>
                </a:solidFill>
              </a:endParaRPr>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089"/>
              <a:endParaRPr lang="en-US" sz="1600" dirty="0">
                <a:solidFill>
                  <a:srgbClr val="292929"/>
                </a:solidFill>
              </a:endParaRPr>
            </a:p>
          </p:txBody>
        </p:sp>
      </p:grpSp>
    </p:spTree>
    <p:extLst>
      <p:ext uri="{BB962C8B-B14F-4D97-AF65-F5344CB8AC3E}">
        <p14:creationId xmlns:p14="http://schemas.microsoft.com/office/powerpoint/2010/main" val="300968630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371" y="89419"/>
            <a:ext cx="3257097" cy="325709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1727200" y="3779519"/>
            <a:ext cx="2214880" cy="2527311"/>
          </a:xfrm>
          <a:prstGeom prst="rect">
            <a:avLst/>
          </a:prstGeom>
        </p:spPr>
      </p:pic>
      <p:sp>
        <p:nvSpPr>
          <p:cNvPr id="4" name="Rectangle 3"/>
          <p:cNvSpPr/>
          <p:nvPr/>
        </p:nvSpPr>
        <p:spPr bwMode="auto">
          <a:xfrm>
            <a:off x="5363848" y="1466705"/>
            <a:ext cx="6156620"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rPr>
              <a:t>What is the cloud?</a:t>
            </a:r>
            <a:endParaRPr lang="en-US" altLang="zh-CN"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endParaRPr>
          </a:p>
        </p:txBody>
      </p:sp>
      <p:sp>
        <p:nvSpPr>
          <p:cNvPr id="3" name="Text Placeholder 2"/>
          <p:cNvSpPr>
            <a:spLocks noGrp="1"/>
          </p:cNvSpPr>
          <p:nvPr>
            <p:ph idx="4294967295"/>
          </p:nvPr>
        </p:nvSpPr>
        <p:spPr>
          <a:xfrm>
            <a:off x="6032500" y="2590800"/>
            <a:ext cx="6156325" cy="2536825"/>
          </a:xfrm>
          <a:prstGeom prst="rect">
            <a:avLst/>
          </a:prstGeom>
        </p:spPr>
        <p:txBody>
          <a:bodyPr>
            <a:normAutofit/>
          </a:bodyPr>
          <a:lstStyle/>
          <a:p>
            <a:pPr marL="0" indent="0">
              <a:buNone/>
            </a:pPr>
            <a:r>
              <a:rPr lang="en-US" sz="4000" dirty="0">
                <a:solidFill>
                  <a:srgbClr val="00B0F0">
                    <a:alpha val="99000"/>
                  </a:srgbClr>
                </a:solidFill>
                <a:latin typeface="Segoe UI Light" pitchFamily="34" charset="0"/>
              </a:rPr>
              <a:t>An approach to computing that’s about internet scale </a:t>
            </a:r>
            <a:r>
              <a:rPr lang="en-US" sz="4000" dirty="0" smtClean="0">
                <a:solidFill>
                  <a:srgbClr val="00B0F0">
                    <a:alpha val="99000"/>
                  </a:srgbClr>
                </a:solidFill>
                <a:latin typeface="Segoe UI Light" pitchFamily="34" charset="0"/>
              </a:rPr>
              <a:t/>
            </a:r>
            <a:br>
              <a:rPr lang="en-US" sz="4000" dirty="0" smtClean="0">
                <a:solidFill>
                  <a:srgbClr val="00B0F0">
                    <a:alpha val="99000"/>
                  </a:srgbClr>
                </a:solidFill>
                <a:latin typeface="Segoe UI Light" pitchFamily="34" charset="0"/>
              </a:rPr>
            </a:br>
            <a:r>
              <a:rPr lang="en-US" sz="4000" dirty="0" smtClean="0">
                <a:solidFill>
                  <a:srgbClr val="00B0F0">
                    <a:alpha val="99000"/>
                  </a:srgbClr>
                </a:solidFill>
                <a:latin typeface="Segoe UI Light" pitchFamily="34" charset="0"/>
              </a:rPr>
              <a:t>and </a:t>
            </a:r>
            <a:r>
              <a:rPr lang="en-US" sz="4000" dirty="0">
                <a:solidFill>
                  <a:srgbClr val="00B0F0">
                    <a:alpha val="99000"/>
                  </a:srgbClr>
                </a:solidFill>
                <a:latin typeface="Segoe UI Light" pitchFamily="34" charset="0"/>
              </a:rPr>
              <a:t>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5839" y="1054023"/>
            <a:ext cx="1348677" cy="1333085"/>
          </a:xfrm>
          <a:prstGeom prst="rect">
            <a:avLst/>
          </a:prstGeom>
        </p:spPr>
      </p:pic>
    </p:spTree>
    <p:extLst>
      <p:ext uri="{BB962C8B-B14F-4D97-AF65-F5344CB8AC3E}">
        <p14:creationId xmlns:p14="http://schemas.microsoft.com/office/powerpoint/2010/main" val="29404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8" presetClass="emph" presetSubtype="0" repeatCount="indefinite" fill="hold" nodeType="afterEffect">
                                  <p:stCondLst>
                                    <p:cond delay="200"/>
                                  </p:stCondLst>
                                  <p:childTnLst>
                                    <p:animRot by="-21600000">
                                      <p:cBhvr>
                                        <p:cTn id="25"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8169" y="2608711"/>
            <a:ext cx="4763322" cy="1495794"/>
          </a:xfrm>
        </p:spPr>
        <p:txBody>
          <a:bodyPr/>
          <a:lstStyle/>
          <a:p>
            <a:r>
              <a:rPr lang="en-US" dirty="0" smtClean="0"/>
              <a:t>Application</a:t>
            </a:r>
            <a:br>
              <a:rPr lang="en-US" dirty="0" smtClean="0"/>
            </a:br>
            <a:r>
              <a:rPr lang="en-US" dirty="0" smtClean="0"/>
              <a:t>building</a:t>
            </a:r>
            <a:r>
              <a:rPr lang="en-US" dirty="0"/>
              <a:t> </a:t>
            </a:r>
            <a:r>
              <a:rPr lang="en-US" dirty="0" smtClean="0"/>
              <a:t>blocks</a:t>
            </a:r>
            <a:endParaRPr lang="en-US" dirty="0"/>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5673978" y="4315831"/>
            <a:ext cx="1896557" cy="1772642"/>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896557" cy="1772642"/>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705827" y="4315831"/>
            <a:ext cx="1896557" cy="1772642"/>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7651179" y="2466267"/>
            <a:ext cx="1896557" cy="1772642"/>
            <a:chOff x="7651179" y="2466267"/>
            <a:chExt cx="1896557" cy="1772642"/>
          </a:xfrm>
        </p:grpSpPr>
        <p:sp>
          <p:nvSpPr>
            <p:cNvPr id="20" name="Rectangle 19"/>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Messaging</a:t>
              </a:r>
            </a:p>
          </p:txBody>
        </p:sp>
        <p:pic>
          <p:nvPicPr>
            <p:cNvPr id="1033" name="Picture 9" descr="C:\Users\Jonahs\Dropbox\Projects SCOTT\MEET Windows Azure\source\Background\tile-icon-messagin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1178" y="4315831"/>
            <a:ext cx="1896557" cy="1772642"/>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299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3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4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08583" y="1314556"/>
            <a:ext cx="6961042" cy="4343400"/>
          </a:xfrm>
          <a:prstGeom prst="rect">
            <a:avLst/>
          </a:prstGeom>
          <a:ln>
            <a:solidFill>
              <a:schemeClr val="bg1">
                <a:lumMod val="50000"/>
              </a:schemeClr>
            </a:solidFill>
          </a:ln>
        </p:spPr>
      </p:pic>
      <p:sp>
        <p:nvSpPr>
          <p:cNvPr id="3" name="Title 1"/>
          <p:cNvSpPr txBox="1">
            <a:spLocks/>
          </p:cNvSpPr>
          <p:nvPr/>
        </p:nvSpPr>
        <p:spPr>
          <a:xfrm>
            <a:off x="8005619" y="3956050"/>
            <a:ext cx="3933825" cy="182880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lang="en-US" sz="6600" smtClean="0"/>
              <a:t>Multiple languages</a:t>
            </a:r>
            <a:endParaRPr lang="en-US" sz="6600"/>
          </a:p>
        </p:txBody>
      </p:sp>
      <p:sp>
        <p:nvSpPr>
          <p:cNvPr id="4" name="Rectangle 3"/>
          <p:cNvSpPr/>
          <p:nvPr/>
        </p:nvSpPr>
        <p:spPr>
          <a:xfrm>
            <a:off x="612648" y="5857103"/>
            <a:ext cx="2952924" cy="369332"/>
          </a:xfrm>
          <a:prstGeom prst="rect">
            <a:avLst/>
          </a:prstGeom>
        </p:spPr>
        <p:txBody>
          <a:bodyPr wrap="none" lIns="0" rIns="0">
            <a:spAutoFit/>
          </a:bodyPr>
          <a:lstStyle/>
          <a:p>
            <a:pPr marL="3175">
              <a:spcAft>
                <a:spcPts val="1200"/>
              </a:spcAft>
            </a:pPr>
            <a:r>
              <a:rPr lang="en-US" sz="1800" dirty="0" smtClean="0">
                <a:solidFill>
                  <a:srgbClr val="5F5F5F">
                    <a:alpha val="99000"/>
                  </a:srgbClr>
                </a:solidFill>
                <a:sym typeface="Wingdings" pitchFamily="2" charset="2"/>
              </a:rPr>
              <a:t> </a:t>
            </a:r>
            <a:r>
              <a:rPr lang="en-US" sz="1800" dirty="0" smtClean="0">
                <a:solidFill>
                  <a:srgbClr val="5F5F5F">
                    <a:alpha val="99000"/>
                  </a:srgbClr>
                </a:solidFill>
              </a:rPr>
              <a:t>http://WindowsAzure.com</a:t>
            </a:r>
            <a:endParaRPr lang="en-US" sz="1800" dirty="0">
              <a:solidFill>
                <a:srgbClr val="5F5F5F">
                  <a:alpha val="99000"/>
                </a:srgbClr>
              </a:solidFill>
            </a:endParaRPr>
          </a:p>
        </p:txBody>
      </p:sp>
    </p:spTree>
    <p:extLst>
      <p:ext uri="{BB962C8B-B14F-4D97-AF65-F5344CB8AC3E}">
        <p14:creationId xmlns:p14="http://schemas.microsoft.com/office/powerpoint/2010/main" val="375149229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7" y="893"/>
          <a:ext cx="158709" cy="158709"/>
        </p:xfrm>
        <a:graphic>
          <a:graphicData uri="http://schemas.openxmlformats.org/presentationml/2006/ole">
            <mc:AlternateContent xmlns:mc="http://schemas.openxmlformats.org/markup-compatibility/2006">
              <mc:Choice xmlns:v="urn:schemas-microsoft-com:vml" Requires="v">
                <p:oleObj spid="_x0000_s205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7" y="893"/>
                        <a:ext cx="158709" cy="158709"/>
                      </a:xfrm>
                      <a:prstGeom prst="rect">
                        <a:avLst/>
                      </a:prstGeom>
                    </p:spPr>
                  </p:pic>
                </p:oleObj>
              </mc:Fallback>
            </mc:AlternateContent>
          </a:graphicData>
        </a:graphic>
      </p:graphicFrame>
      <p:sp>
        <p:nvSpPr>
          <p:cNvPr id="5" name="Rectangle 4"/>
          <p:cNvSpPr/>
          <p:nvPr/>
        </p:nvSpPr>
        <p:spPr>
          <a:xfrm>
            <a:off x="518978" y="1705803"/>
            <a:ext cx="11155632" cy="405659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custDataLst>
              <p:tags r:id="rId3"/>
            </p:custDataLst>
          </p:nvPr>
        </p:nvSpPr>
        <p:spPr/>
        <p:txBody>
          <a:bodyPr/>
          <a:lstStyle/>
          <a:p>
            <a:r>
              <a:rPr lang="en-US" dirty="0" smtClean="0"/>
              <a:t>What Can It Run?</a:t>
            </a:r>
            <a:endParaRPr lang="en-US" dirty="0"/>
          </a:p>
        </p:txBody>
      </p:sp>
      <p:grpSp>
        <p:nvGrpSpPr>
          <p:cNvPr id="3" name="Group 2"/>
          <p:cNvGrpSpPr/>
          <p:nvPr/>
        </p:nvGrpSpPr>
        <p:grpSpPr>
          <a:xfrm>
            <a:off x="735916" y="1895539"/>
            <a:ext cx="4116327" cy="3677125"/>
            <a:chOff x="734518" y="1895138"/>
            <a:chExt cx="10698775" cy="3678083"/>
          </a:xfrm>
        </p:grpSpPr>
        <p:sp>
          <p:nvSpPr>
            <p:cNvPr id="6" name="Rectangle 5"/>
            <p:cNvSpPr/>
            <p:nvPr/>
          </p:nvSpPr>
          <p:spPr bwMode="auto">
            <a:xfrm>
              <a:off x="734518" y="1895138"/>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4089">
                <a:spcBef>
                  <a:spcPts val="1200"/>
                </a:spcBef>
                <a:buSzPct val="80000"/>
              </a:pPr>
              <a:r>
                <a:rPr lang="en-US" sz="3599" dirty="0">
                  <a:ln>
                    <a:solidFill>
                      <a:srgbClr val="FFFFFF">
                        <a:alpha val="0"/>
                      </a:srgbClr>
                    </a:solidFill>
                  </a:ln>
                  <a:solidFill>
                    <a:srgbClr val="FFFFFF">
                      <a:alpha val="99000"/>
                    </a:srgbClr>
                  </a:solidFill>
                  <a:latin typeface="Segoe UI Light" pitchFamily="34" charset="0"/>
                </a:rPr>
                <a:t>General Rule</a:t>
              </a:r>
            </a:p>
          </p:txBody>
        </p:sp>
        <p:sp>
          <p:nvSpPr>
            <p:cNvPr id="7" name="Rectangle 6"/>
            <p:cNvSpPr/>
            <p:nvPr/>
          </p:nvSpPr>
          <p:spPr bwMode="auto">
            <a:xfrm>
              <a:off x="734518" y="3167741"/>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4089">
                <a:spcBef>
                  <a:spcPts val="1200"/>
                </a:spcBef>
                <a:buSzPct val="80000"/>
              </a:pPr>
              <a:r>
                <a:rPr lang="en-US" sz="3199" dirty="0">
                  <a:ln>
                    <a:solidFill>
                      <a:srgbClr val="FFFFFF">
                        <a:alpha val="0"/>
                      </a:srgbClr>
                    </a:solidFill>
                  </a:ln>
                  <a:solidFill>
                    <a:srgbClr val="FFFFFF">
                      <a:alpha val="99000"/>
                    </a:srgbClr>
                  </a:solidFill>
                  <a:latin typeface="Segoe UI Light" pitchFamily="34" charset="0"/>
                </a:rPr>
                <a:t>Choice of Language</a:t>
              </a:r>
            </a:p>
          </p:txBody>
        </p:sp>
        <p:sp>
          <p:nvSpPr>
            <p:cNvPr id="8" name="Rectangle 7"/>
            <p:cNvSpPr/>
            <p:nvPr/>
          </p:nvSpPr>
          <p:spPr bwMode="auto">
            <a:xfrm>
              <a:off x="760296" y="4440345"/>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4089">
                <a:spcBef>
                  <a:spcPts val="1200"/>
                </a:spcBef>
                <a:buSzPct val="80000"/>
              </a:pPr>
              <a:r>
                <a:rPr lang="en-US" sz="3199" dirty="0">
                  <a:ln>
                    <a:solidFill>
                      <a:srgbClr val="FFFFFF">
                        <a:alpha val="0"/>
                      </a:srgbClr>
                    </a:solidFill>
                  </a:ln>
                  <a:solidFill>
                    <a:srgbClr val="FFFFFF">
                      <a:alpha val="99000"/>
                    </a:srgbClr>
                  </a:solidFill>
                  <a:latin typeface="Segoe UI Light" pitchFamily="34" charset="0"/>
                </a:rPr>
                <a:t>Choice of Frameworks</a:t>
              </a:r>
            </a:p>
          </p:txBody>
        </p:sp>
      </p:grpSp>
      <p:grpSp>
        <p:nvGrpSpPr>
          <p:cNvPr id="9" name="Group 8"/>
          <p:cNvGrpSpPr/>
          <p:nvPr/>
        </p:nvGrpSpPr>
        <p:grpSpPr>
          <a:xfrm>
            <a:off x="4974847" y="1885638"/>
            <a:ext cx="6481748" cy="3677125"/>
            <a:chOff x="734518" y="1895138"/>
            <a:chExt cx="10698775" cy="3678083"/>
          </a:xfrm>
        </p:grpSpPr>
        <p:sp>
          <p:nvSpPr>
            <p:cNvPr id="10" name="Rectangle 9"/>
            <p:cNvSpPr/>
            <p:nvPr/>
          </p:nvSpPr>
          <p:spPr bwMode="auto">
            <a:xfrm>
              <a:off x="734518" y="1895138"/>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06" rIns="274249" bIns="45706" numCol="1" rtlCol="0" anchor="ctr" anchorCtr="0" compatLnSpc="1">
              <a:prstTxWarp prst="textNoShape">
                <a:avLst/>
              </a:prstTxWarp>
            </a:bodyPr>
            <a:lstStyle/>
            <a:p>
              <a:pPr marL="460237" lvl="1" algn="ctr" defTabSz="914089">
                <a:spcBef>
                  <a:spcPts val="300"/>
                </a:spcBef>
                <a:buSzPct val="80000"/>
              </a:pPr>
              <a:r>
                <a:rPr lang="en-US" sz="1999" dirty="0">
                  <a:ln>
                    <a:solidFill>
                      <a:srgbClr val="FFFFFF">
                        <a:alpha val="0"/>
                      </a:srgbClr>
                    </a:solidFill>
                  </a:ln>
                  <a:solidFill>
                    <a:srgbClr val="FFFFFF">
                      <a:alpha val="99000"/>
                    </a:srgbClr>
                  </a:solidFill>
                </a:rPr>
                <a:t>If it runs in Windows it runs in Windows Azure</a:t>
              </a:r>
            </a:p>
          </p:txBody>
        </p:sp>
        <p:sp>
          <p:nvSpPr>
            <p:cNvPr id="11" name="Rectangle 10"/>
            <p:cNvSpPr/>
            <p:nvPr/>
          </p:nvSpPr>
          <p:spPr bwMode="auto">
            <a:xfrm>
              <a:off x="734518" y="3167741"/>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06" rIns="274249" bIns="45706" numCol="1" rtlCol="0" anchor="ctr" anchorCtr="0" compatLnSpc="1">
              <a:prstTxWarp prst="textNoShape">
                <a:avLst/>
              </a:prstTxWarp>
            </a:bodyPr>
            <a:lstStyle/>
            <a:p>
              <a:pPr marL="460237" lvl="1" algn="ctr" defTabSz="914089">
                <a:spcBef>
                  <a:spcPts val="300"/>
                </a:spcBef>
                <a:buSzPct val="80000"/>
              </a:pPr>
              <a:r>
                <a:rPr lang="en-US" sz="1999" dirty="0">
                  <a:ln>
                    <a:solidFill>
                      <a:srgbClr val="FFFFFF">
                        <a:alpha val="0"/>
                      </a:srgbClr>
                    </a:solidFill>
                  </a:ln>
                  <a:solidFill>
                    <a:srgbClr val="FFFFFF"/>
                  </a:solidFill>
                </a:rPr>
                <a:t>C#, VB, C++, Java, PHP, Node.js, </a:t>
              </a:r>
              <a:r>
                <a:rPr lang="en-US" sz="1999" dirty="0">
                  <a:ln>
                    <a:solidFill>
                      <a:srgbClr val="FFFFFF">
                        <a:alpha val="0"/>
                      </a:srgbClr>
                    </a:solidFill>
                  </a:ln>
                  <a:solidFill>
                    <a:srgbClr val="FFFFFF"/>
                  </a:solidFill>
                </a:rPr>
                <a:t>Python, Ruby </a:t>
              </a:r>
              <a:r>
                <a:rPr lang="en-US" sz="1999" dirty="0">
                  <a:ln>
                    <a:solidFill>
                      <a:srgbClr val="FFFFFF">
                        <a:alpha val="0"/>
                      </a:srgbClr>
                    </a:solidFill>
                  </a:ln>
                  <a:solidFill>
                    <a:srgbClr val="FFFFFF"/>
                  </a:solidFill>
                </a:rPr>
                <a:t>etc.</a:t>
              </a:r>
            </a:p>
          </p:txBody>
        </p:sp>
        <p:sp>
          <p:nvSpPr>
            <p:cNvPr id="12" name="Rectangle 11"/>
            <p:cNvSpPr/>
            <p:nvPr/>
          </p:nvSpPr>
          <p:spPr bwMode="auto">
            <a:xfrm>
              <a:off x="760296" y="4440345"/>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06" rIns="274249" bIns="45706" numCol="1" rtlCol="0" anchor="ctr" anchorCtr="0" compatLnSpc="1">
              <a:prstTxWarp prst="textNoShape">
                <a:avLst/>
              </a:prstTxWarp>
            </a:bodyPr>
            <a:lstStyle/>
            <a:p>
              <a:pPr marL="460237" lvl="1" algn="ctr" defTabSz="914089">
                <a:spcBef>
                  <a:spcPts val="300"/>
                </a:spcBef>
                <a:buSzPct val="80000"/>
              </a:pPr>
              <a:r>
                <a:rPr lang="en-US" sz="1999" dirty="0">
                  <a:ln>
                    <a:solidFill>
                      <a:srgbClr val="FFFFFF">
                        <a:alpha val="0"/>
                      </a:srgbClr>
                    </a:solidFill>
                  </a:ln>
                  <a:solidFill>
                    <a:srgbClr val="FFFFFF"/>
                  </a:solidFill>
                </a:rPr>
                <a:t>.NET, ExpressJS, Rails, Zend, etc.</a:t>
              </a:r>
            </a:p>
          </p:txBody>
        </p:sp>
      </p:grpSp>
    </p:spTree>
    <p:extLst>
      <p:ext uri="{BB962C8B-B14F-4D97-AF65-F5344CB8AC3E}">
        <p14:creationId xmlns:p14="http://schemas.microsoft.com/office/powerpoint/2010/main" val="103222593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612648" y="1316736"/>
            <a:ext cx="6948571" cy="4335619"/>
          </a:xfrm>
          <a:prstGeom prst="rect">
            <a:avLst/>
          </a:prstGeom>
          <a:ln>
            <a:solidFill>
              <a:schemeClr val="bg1">
                <a:lumMod val="50000"/>
              </a:schemeClr>
            </a:solidFill>
          </a:ln>
        </p:spPr>
      </p:pic>
      <p:sp>
        <p:nvSpPr>
          <p:cNvPr id="3" name="Title 1"/>
          <p:cNvSpPr txBox="1">
            <a:spLocks/>
          </p:cNvSpPr>
          <p:nvPr/>
        </p:nvSpPr>
        <p:spPr>
          <a:xfrm>
            <a:off x="8005619" y="3956050"/>
            <a:ext cx="3933825" cy="182880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sz="6600" dirty="0">
                <a:solidFill>
                  <a:srgbClr val="5F5F5F">
                    <a:alpha val="99000"/>
                  </a:srgbClr>
                </a:solidFill>
              </a:rPr>
              <a:t>Open source</a:t>
            </a:r>
          </a:p>
        </p:txBody>
      </p:sp>
      <p:sp>
        <p:nvSpPr>
          <p:cNvPr id="5" name="Rectangle 4"/>
          <p:cNvSpPr/>
          <p:nvPr/>
        </p:nvSpPr>
        <p:spPr>
          <a:xfrm>
            <a:off x="612648" y="5857103"/>
            <a:ext cx="3627788" cy="369332"/>
          </a:xfrm>
          <a:prstGeom prst="rect">
            <a:avLst/>
          </a:prstGeom>
        </p:spPr>
        <p:txBody>
          <a:bodyPr wrap="none" lIns="0" rIns="0">
            <a:spAutoFit/>
          </a:bodyPr>
          <a:lstStyle/>
          <a:p>
            <a:pPr marL="3175">
              <a:spcAft>
                <a:spcPts val="1200"/>
              </a:spcAft>
            </a:pPr>
            <a:r>
              <a:rPr lang="en-US" sz="1800" dirty="0" smtClean="0">
                <a:solidFill>
                  <a:srgbClr val="5F5F5F">
                    <a:alpha val="99000"/>
                  </a:srgbClr>
                </a:solidFill>
                <a:sym typeface="Wingdings" pitchFamily="2" charset="2"/>
              </a:rPr>
              <a:t> </a:t>
            </a:r>
            <a:r>
              <a:rPr lang="en-US" sz="1800" dirty="0" smtClean="0">
                <a:solidFill>
                  <a:srgbClr val="5F5F5F">
                    <a:alpha val="99000"/>
                  </a:srgbClr>
                </a:solidFill>
              </a:rPr>
              <a:t>http://github.com/windowsazure</a:t>
            </a:r>
            <a:endParaRPr lang="en-US" sz="1800" dirty="0">
              <a:solidFill>
                <a:srgbClr val="5F5F5F">
                  <a:alpha val="99000"/>
                </a:srgbClr>
              </a:solidFill>
            </a:endParaRPr>
          </a:p>
        </p:txBody>
      </p:sp>
    </p:spTree>
    <p:extLst>
      <p:ext uri="{BB962C8B-B14F-4D97-AF65-F5344CB8AC3E}">
        <p14:creationId xmlns:p14="http://schemas.microsoft.com/office/powerpoint/2010/main" val="11860897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936051" y="2180069"/>
            <a:ext cx="3212327" cy="2909990"/>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Blob storage</a:t>
            </a:r>
            <a:endParaRPr dirty="0">
              <a:solidFill>
                <a:srgbClr val="5F5F5F">
                  <a:alpha val="99000"/>
                </a:srgbClr>
              </a:solidFill>
            </a:endParaRP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Highly available, scalable and secure file system</a:t>
            </a:r>
          </a:p>
          <a:p>
            <a:pPr marL="3175" indent="0">
              <a:lnSpc>
                <a:spcPct val="100000"/>
              </a:lnSpc>
              <a:buFont typeface="Arial" pitchFamily="34" charset="0"/>
              <a:buNone/>
            </a:pPr>
            <a:r>
              <a:rPr lang="en-US" sz="2400" dirty="0">
                <a:solidFill>
                  <a:srgbClr val="5F5F5F">
                    <a:alpha val="99000"/>
                  </a:srgbClr>
                </a:solidFill>
                <a:latin typeface="Segoe UI"/>
              </a:rPr>
              <a:t>Blobs can be exposed publically over http</a:t>
            </a:r>
          </a:p>
          <a:p>
            <a:pPr marL="3175" indent="0">
              <a:lnSpc>
                <a:spcPct val="100000"/>
              </a:lnSpc>
              <a:buFont typeface="Arial" pitchFamily="34" charset="0"/>
              <a:buNone/>
            </a:pPr>
            <a:r>
              <a:rPr lang="en-US" sz="2400" dirty="0">
                <a:solidFill>
                  <a:srgbClr val="5F5F5F">
                    <a:alpha val="99000"/>
                  </a:srgbClr>
                </a:solidFill>
                <a:latin typeface="Segoe UI"/>
              </a:rPr>
              <a:t>Continuous geo-replication across datacenters</a:t>
            </a:r>
          </a:p>
        </p:txBody>
      </p:sp>
    </p:spTree>
    <p:extLst>
      <p:ext uri="{BB962C8B-B14F-4D97-AF65-F5344CB8AC3E}">
        <p14:creationId xmlns:p14="http://schemas.microsoft.com/office/powerpoint/2010/main" val="2504390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3473" y="2060513"/>
            <a:ext cx="2892488" cy="2892488"/>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Service </a:t>
            </a:r>
            <a:r>
              <a:rPr dirty="0">
                <a:solidFill>
                  <a:srgbClr val="5F5F5F">
                    <a:alpha val="99000"/>
                  </a:srgbClr>
                </a:solidFill>
              </a:rPr>
              <a:t>bus</a:t>
            </a: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Secure messaging and relay capabilities</a:t>
            </a:r>
          </a:p>
          <a:p>
            <a:pPr marL="3175" indent="0">
              <a:lnSpc>
                <a:spcPct val="100000"/>
              </a:lnSpc>
              <a:buFont typeface="Arial" pitchFamily="34" charset="0"/>
              <a:buNone/>
            </a:pPr>
            <a:r>
              <a:rPr lang="en-US" sz="2400" dirty="0">
                <a:solidFill>
                  <a:srgbClr val="5F5F5F">
                    <a:alpha val="99000"/>
                  </a:srgbClr>
                </a:solidFill>
                <a:latin typeface="Segoe UI"/>
              </a:rPr>
              <a:t>Easily build hybrid apps</a:t>
            </a:r>
          </a:p>
          <a:p>
            <a:pPr marL="3175" indent="0">
              <a:lnSpc>
                <a:spcPct val="100000"/>
              </a:lnSpc>
              <a:buFont typeface="Arial" pitchFamily="34" charset="0"/>
              <a:buNone/>
            </a:pPr>
            <a:r>
              <a:rPr lang="en-US" sz="2400" dirty="0">
                <a:solidFill>
                  <a:srgbClr val="5F5F5F">
                    <a:alpha val="99000"/>
                  </a:srgbClr>
                </a:solidFill>
                <a:latin typeface="Segoe UI"/>
              </a:rPr>
              <a:t>Enable loosely coupled solutions</a:t>
            </a:r>
          </a:p>
        </p:txBody>
      </p:sp>
    </p:spTree>
    <p:extLst>
      <p:ext uri="{BB962C8B-B14F-4D97-AF65-F5344CB8AC3E}">
        <p14:creationId xmlns:p14="http://schemas.microsoft.com/office/powerpoint/2010/main" val="1024004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smtClean="0">
                <a:solidFill>
                  <a:srgbClr val="00B0F0"/>
                </a:solidFill>
              </a:rPr>
              <a:t>Scenarios</a:t>
            </a:r>
            <a:endParaRPr lang="en-US" dirty="0">
              <a:solidFill>
                <a:srgbClr val="00B0F0"/>
              </a:solidFill>
            </a:endParaRPr>
          </a:p>
        </p:txBody>
      </p:sp>
      <p:sp>
        <p:nvSpPr>
          <p:cNvPr id="3" name="Content Placeholder 2"/>
          <p:cNvSpPr>
            <a:spLocks noGrp="1"/>
          </p:cNvSpPr>
          <p:nvPr>
            <p:ph type="body" sz="quarter" idx="10"/>
          </p:nvPr>
        </p:nvSpPr>
        <p:spPr>
          <a:xfrm>
            <a:off x="1326382" y="1447800"/>
            <a:ext cx="5617029" cy="2639184"/>
          </a:xfrm>
        </p:spPr>
        <p:txBody>
          <a:bodyPr/>
          <a:lstStyle/>
          <a:p>
            <a:pPr>
              <a:lnSpc>
                <a:spcPct val="100000"/>
              </a:lnSpc>
            </a:pPr>
            <a:r>
              <a:rPr lang="en-US" sz="2400" dirty="0" smtClean="0">
                <a:solidFill>
                  <a:srgbClr val="00B0F0">
                    <a:alpha val="99000"/>
                  </a:srgbClr>
                </a:solidFill>
                <a:ea typeface="Segoe UI" pitchFamily="34" charset="0"/>
                <a:cs typeface="Segoe UI" pitchFamily="34" charset="0"/>
              </a:rPr>
              <a:t>Ideal for Applications Needing:</a:t>
            </a:r>
          </a:p>
          <a:p>
            <a:pPr lvl="1">
              <a:lnSpc>
                <a:spcPct val="100000"/>
              </a:lnSpc>
            </a:pPr>
            <a:r>
              <a:rPr lang="en-US" sz="4000" dirty="0" smtClean="0">
                <a:latin typeface="Segoe UI Light" pitchFamily="34" charset="0"/>
              </a:rPr>
              <a:t>Scalability</a:t>
            </a:r>
          </a:p>
          <a:p>
            <a:pPr lvl="1">
              <a:lnSpc>
                <a:spcPct val="100000"/>
              </a:lnSpc>
            </a:pPr>
            <a:r>
              <a:rPr lang="en-US" sz="4000" dirty="0" smtClean="0">
                <a:latin typeface="Segoe UI Light" pitchFamily="34" charset="0"/>
              </a:rPr>
              <a:t>Availability</a:t>
            </a:r>
          </a:p>
          <a:p>
            <a:pPr lvl="1">
              <a:lnSpc>
                <a:spcPct val="100000"/>
              </a:lnSpc>
            </a:pPr>
            <a:r>
              <a:rPr lang="en-US" sz="4000" dirty="0" smtClean="0">
                <a:latin typeface="Segoe UI Light" pitchFamily="34" charset="0"/>
              </a:rPr>
              <a:t>Fault Tolerance</a:t>
            </a:r>
          </a:p>
          <a:p>
            <a:pPr lvl="1">
              <a:lnSpc>
                <a:spcPct val="100000"/>
              </a:lnSpc>
            </a:pPr>
            <a:endParaRPr lang="en-US" dirty="0" smtClean="0"/>
          </a:p>
        </p:txBody>
      </p:sp>
      <p:pic>
        <p:nvPicPr>
          <p:cNvPr id="1026" name="Picture 2" descr="C:\Users\jonahs\Work Documents\Windows Azure Dot Com\03_Designs\Website Dyno Awesome\cut images\IMG_checkitof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52875"/>
            <a:ext cx="2809875" cy="29051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6501284" y="1447800"/>
            <a:ext cx="5486400" cy="2946961"/>
          </a:xfrm>
          <a:prstGeom prst="rect">
            <a:avLst/>
          </a:prstGeom>
        </p:spPr>
        <p:txBody>
          <a:bodyPr vert="horz" wrap="square" lIns="0" tIns="0" rIns="0" bIns="0" rtlCol="0">
            <a:spAutoFit/>
          </a:bodyPr>
          <a:lstStyle>
            <a:lvl1pPr marL="3175" indent="0" algn="l" defTabSz="914325"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25"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325" rtl="0" eaLnBrk="1" latinLnBrk="0" hangingPunct="1">
              <a:lnSpc>
                <a:spcPct val="90000"/>
              </a:lnSpc>
              <a:spcBef>
                <a:spcPct val="20000"/>
              </a:spcBef>
              <a:buSzPct val="80000"/>
              <a:buFontTx/>
              <a:buBlip>
                <a:blip r:embed="rId4"/>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325" rtl="0" eaLnBrk="1" latinLnBrk="0" hangingPunct="1">
              <a:lnSpc>
                <a:spcPct val="90000"/>
              </a:lnSpc>
              <a:spcBef>
                <a:spcPct val="20000"/>
              </a:spcBef>
              <a:buSzPct val="80000"/>
              <a:buFontTx/>
              <a:buBlip>
                <a:blip r:embed="rId4"/>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325" rtl="0" eaLnBrk="1" latinLnBrk="0" hangingPunct="1">
              <a:lnSpc>
                <a:spcPct val="90000"/>
              </a:lnSpc>
              <a:spcBef>
                <a:spcPct val="20000"/>
              </a:spcBef>
              <a:buSzPct val="80000"/>
              <a:buFontTx/>
              <a:buBlip>
                <a:blip r:embed="rId4"/>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400" dirty="0" smtClean="0">
                <a:solidFill>
                  <a:srgbClr val="00B0F0">
                    <a:alpha val="99000"/>
                  </a:srgbClr>
                </a:solidFill>
                <a:ea typeface="Segoe UI" pitchFamily="34" charset="0"/>
                <a:cs typeface="Segoe UI" pitchFamily="34" charset="0"/>
              </a:rPr>
              <a:t>Common </a:t>
            </a:r>
            <a:r>
              <a:rPr lang="en-US" sz="2400" dirty="0">
                <a:solidFill>
                  <a:srgbClr val="00B0F0">
                    <a:alpha val="99000"/>
                  </a:srgbClr>
                </a:solidFill>
                <a:ea typeface="Segoe UI" pitchFamily="34" charset="0"/>
                <a:cs typeface="Segoe UI" pitchFamily="34" charset="0"/>
              </a:rPr>
              <a:t>Application </a:t>
            </a:r>
            <a:r>
              <a:rPr lang="en-US" sz="2400" dirty="0" smtClean="0">
                <a:solidFill>
                  <a:srgbClr val="00B0F0">
                    <a:alpha val="99000"/>
                  </a:srgbClr>
                </a:solidFill>
                <a:ea typeface="Segoe UI" pitchFamily="34" charset="0"/>
                <a:cs typeface="Segoe UI" pitchFamily="34" charset="0"/>
              </a:rPr>
              <a:t>Uses:</a:t>
            </a:r>
            <a:endParaRPr lang="en-US" sz="2400" dirty="0">
              <a:solidFill>
                <a:srgbClr val="00B0F0">
                  <a:alpha val="99000"/>
                </a:srgbClr>
              </a:solidFill>
              <a:ea typeface="Segoe UI" pitchFamily="34" charset="0"/>
              <a:cs typeface="Segoe UI" pitchFamily="34" charset="0"/>
            </a:endParaRPr>
          </a:p>
          <a:p>
            <a:pPr lvl="1">
              <a:lnSpc>
                <a:spcPct val="100000"/>
              </a:lnSpc>
            </a:pPr>
            <a:r>
              <a:rPr lang="en-US" sz="4000" dirty="0">
                <a:latin typeface="Segoe UI Light" pitchFamily="34" charset="0"/>
              </a:rPr>
              <a:t>Web Sites</a:t>
            </a:r>
          </a:p>
          <a:p>
            <a:pPr lvl="1">
              <a:lnSpc>
                <a:spcPct val="100000"/>
              </a:lnSpc>
            </a:pPr>
            <a:r>
              <a:rPr lang="en-US" sz="4000" b="1" dirty="0">
                <a:latin typeface="Segoe UI Light" pitchFamily="34" charset="0"/>
              </a:rPr>
              <a:t>Compute Intensive </a:t>
            </a:r>
            <a:r>
              <a:rPr lang="en-US" sz="4000" b="1" dirty="0" smtClean="0">
                <a:latin typeface="Segoe UI Light" pitchFamily="34" charset="0"/>
              </a:rPr>
              <a:t>apps</a:t>
            </a:r>
            <a:endParaRPr lang="en-US" sz="4000" b="1" dirty="0">
              <a:latin typeface="Segoe UI Light" pitchFamily="34" charset="0"/>
            </a:endParaRPr>
          </a:p>
          <a:p>
            <a:pPr lvl="1">
              <a:lnSpc>
                <a:spcPct val="100000"/>
              </a:lnSpc>
            </a:pPr>
            <a:r>
              <a:rPr lang="en-US" sz="4000" b="1" dirty="0" smtClean="0">
                <a:latin typeface="Segoe UI Light" pitchFamily="34" charset="0"/>
              </a:rPr>
              <a:t>Data Intensive apps</a:t>
            </a:r>
          </a:p>
          <a:p>
            <a:pPr lvl="1">
              <a:lnSpc>
                <a:spcPct val="100000"/>
              </a:lnSpc>
            </a:pPr>
            <a:r>
              <a:rPr lang="en-US" sz="4000" b="1" dirty="0">
                <a:latin typeface="Segoe UI Light" pitchFamily="34" charset="0"/>
              </a:rPr>
              <a:t>Device </a:t>
            </a:r>
            <a:r>
              <a:rPr lang="en-US" sz="4000" b="1" dirty="0" smtClean="0">
                <a:latin typeface="Segoe UI Light" pitchFamily="34" charset="0"/>
              </a:rPr>
              <a:t>Applications</a:t>
            </a:r>
            <a:endParaRPr lang="en-US" sz="4000" b="1" dirty="0">
              <a:latin typeface="Segoe UI Light" pitchFamily="34" charset="0"/>
            </a:endParaRPr>
          </a:p>
        </p:txBody>
      </p:sp>
    </p:spTree>
    <p:extLst>
      <p:ext uri="{BB962C8B-B14F-4D97-AF65-F5344CB8AC3E}">
        <p14:creationId xmlns:p14="http://schemas.microsoft.com/office/powerpoint/2010/main" val="75545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862179" y="265148"/>
            <a:ext cx="2237868" cy="212365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nSpc>
                <a:spcPct val="100000"/>
              </a:lnSpc>
            </a:pPr>
            <a:r>
              <a:rPr sz="13800" dirty="0" smtClean="0">
                <a:solidFill>
                  <a:schemeClr val="tx1">
                    <a:alpha val="99000"/>
                  </a:schemeClr>
                </a:solidFill>
              </a:rPr>
              <a:t>89</a:t>
            </a:r>
            <a:endParaRPr sz="13800" dirty="0">
              <a:solidFill>
                <a:schemeClr val="tx1">
                  <a:alpha val="99000"/>
                </a:schemeClr>
              </a:solidFill>
            </a:endParaRPr>
          </a:p>
        </p:txBody>
      </p:sp>
      <p:sp>
        <p:nvSpPr>
          <p:cNvPr id="5" name="TextBox 4"/>
          <p:cNvSpPr txBox="1"/>
          <p:nvPr/>
        </p:nvSpPr>
        <p:spPr>
          <a:xfrm>
            <a:off x="301044" y="177802"/>
            <a:ext cx="1933575"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Australia</a:t>
            </a:r>
          </a:p>
          <a:p>
            <a:pPr algn="r" defTabSz="1625032"/>
            <a:r>
              <a:rPr lang="en-US" sz="1900" dirty="0">
                <a:solidFill>
                  <a:srgbClr val="00AEEF">
                    <a:alpha val="99000"/>
                  </a:srgbClr>
                </a:solidFill>
              </a:rPr>
              <a:t>Austria</a:t>
            </a:r>
          </a:p>
          <a:p>
            <a:pPr algn="r" defTabSz="1625032"/>
            <a:r>
              <a:rPr lang="en-US" sz="1900" dirty="0">
                <a:solidFill>
                  <a:srgbClr val="00AEEF">
                    <a:alpha val="99000"/>
                  </a:srgbClr>
                </a:solidFill>
              </a:rPr>
              <a:t>Belgium</a:t>
            </a:r>
          </a:p>
          <a:p>
            <a:pPr algn="r" defTabSz="1625032"/>
            <a:r>
              <a:rPr lang="en-US" sz="1900" dirty="0">
                <a:solidFill>
                  <a:srgbClr val="00AEEF">
                    <a:alpha val="99000"/>
                  </a:srgbClr>
                </a:solidFill>
              </a:rPr>
              <a:t>Brazil</a:t>
            </a:r>
          </a:p>
          <a:p>
            <a:pPr algn="r" defTabSz="1625032"/>
            <a:r>
              <a:rPr lang="en-US" sz="1900" dirty="0">
                <a:solidFill>
                  <a:srgbClr val="00AEEF">
                    <a:alpha val="99000"/>
                  </a:srgbClr>
                </a:solidFill>
              </a:rPr>
              <a:t>Canada</a:t>
            </a:r>
          </a:p>
          <a:p>
            <a:pPr algn="r" defTabSz="1625032"/>
            <a:r>
              <a:rPr lang="en-US" sz="1900" dirty="0">
                <a:solidFill>
                  <a:srgbClr val="00AEEF">
                    <a:alpha val="99000"/>
                  </a:srgbClr>
                </a:solidFill>
              </a:rPr>
              <a:t>Chile</a:t>
            </a:r>
          </a:p>
          <a:p>
            <a:pPr algn="r" defTabSz="1625032"/>
            <a:r>
              <a:rPr lang="en-US" sz="1900" dirty="0">
                <a:solidFill>
                  <a:srgbClr val="00AEEF">
                    <a:alpha val="99000"/>
                  </a:srgbClr>
                </a:solidFill>
              </a:rPr>
              <a:t>Colombia</a:t>
            </a:r>
          </a:p>
          <a:p>
            <a:pPr algn="r" defTabSz="1625032"/>
            <a:r>
              <a:rPr lang="en-US" sz="1900" dirty="0">
                <a:solidFill>
                  <a:srgbClr val="00AEEF">
                    <a:alpha val="99000"/>
                  </a:srgbClr>
                </a:solidFill>
              </a:rPr>
              <a:t>Costa Rica</a:t>
            </a:r>
          </a:p>
          <a:p>
            <a:pPr algn="r" defTabSz="1625032"/>
            <a:r>
              <a:rPr lang="en-US" sz="1900" dirty="0">
                <a:solidFill>
                  <a:srgbClr val="00AEEF">
                    <a:alpha val="99000"/>
                  </a:srgbClr>
                </a:solidFill>
              </a:rPr>
              <a:t>Cyprus</a:t>
            </a:r>
          </a:p>
          <a:p>
            <a:pPr algn="r" defTabSz="1625032"/>
            <a:r>
              <a:rPr lang="en-US" sz="1900" dirty="0">
                <a:solidFill>
                  <a:srgbClr val="00AEEF">
                    <a:alpha val="99000"/>
                  </a:srgbClr>
                </a:solidFill>
              </a:rPr>
              <a:t>Czech Republic</a:t>
            </a:r>
          </a:p>
          <a:p>
            <a:pPr algn="r" defTabSz="1625032"/>
            <a:r>
              <a:rPr lang="en-US" sz="1900" dirty="0">
                <a:solidFill>
                  <a:srgbClr val="00AEEF">
                    <a:alpha val="99000"/>
                  </a:srgbClr>
                </a:solidFill>
              </a:rPr>
              <a:t>Denmark</a:t>
            </a:r>
          </a:p>
          <a:p>
            <a:pPr algn="r" defTabSz="1625032"/>
            <a:r>
              <a:rPr lang="en-US" sz="1900" dirty="0">
                <a:solidFill>
                  <a:srgbClr val="00AEEF">
                    <a:alpha val="99000"/>
                  </a:srgbClr>
                </a:solidFill>
              </a:rPr>
              <a:t>Finland</a:t>
            </a:r>
          </a:p>
          <a:p>
            <a:pPr algn="r" defTabSz="1625032"/>
            <a:r>
              <a:rPr lang="en-US" sz="1900" dirty="0">
                <a:solidFill>
                  <a:srgbClr val="00AEEF">
                    <a:alpha val="99000"/>
                  </a:srgbClr>
                </a:solidFill>
              </a:rPr>
              <a:t>France</a:t>
            </a:r>
          </a:p>
          <a:p>
            <a:pPr algn="r" defTabSz="1625032"/>
            <a:r>
              <a:rPr lang="en-US" sz="1900" dirty="0">
                <a:solidFill>
                  <a:srgbClr val="00AEEF">
                    <a:alpha val="99000"/>
                  </a:srgbClr>
                </a:solidFill>
              </a:rPr>
              <a:t>Germany</a:t>
            </a:r>
          </a:p>
          <a:p>
            <a:pPr algn="r" defTabSz="1625032"/>
            <a:r>
              <a:rPr lang="en-US" sz="1900" dirty="0">
                <a:solidFill>
                  <a:srgbClr val="00AEEF">
                    <a:alpha val="99000"/>
                  </a:srgbClr>
                </a:solidFill>
              </a:rPr>
              <a:t>Greece</a:t>
            </a:r>
          </a:p>
          <a:p>
            <a:pPr algn="r" defTabSz="1625032"/>
            <a:r>
              <a:rPr lang="en-US" sz="1900" dirty="0">
                <a:solidFill>
                  <a:srgbClr val="00AEEF">
                    <a:alpha val="99000"/>
                  </a:srgbClr>
                </a:solidFill>
              </a:rPr>
              <a:t>Hong Kong</a:t>
            </a:r>
          </a:p>
          <a:p>
            <a:pPr algn="r" defTabSz="1625032"/>
            <a:r>
              <a:rPr lang="en-US" sz="1900" dirty="0">
                <a:solidFill>
                  <a:srgbClr val="00AEEF">
                    <a:alpha val="99000"/>
                  </a:srgbClr>
                </a:solidFill>
              </a:rPr>
              <a:t>Hungary</a:t>
            </a:r>
          </a:p>
          <a:p>
            <a:pPr algn="r" defTabSz="1625032"/>
            <a:r>
              <a:rPr lang="en-US" sz="1900" dirty="0">
                <a:solidFill>
                  <a:srgbClr val="00AEEF">
                    <a:alpha val="99000"/>
                  </a:srgbClr>
                </a:solidFill>
              </a:rPr>
              <a:t>India</a:t>
            </a:r>
          </a:p>
          <a:p>
            <a:pPr algn="r" defTabSz="1625032"/>
            <a:r>
              <a:rPr lang="en-US" sz="1900" dirty="0">
                <a:solidFill>
                  <a:srgbClr val="00AEEF">
                    <a:alpha val="99000"/>
                  </a:srgbClr>
                </a:solidFill>
              </a:rPr>
              <a:t>Ireland</a:t>
            </a:r>
          </a:p>
          <a:p>
            <a:pPr algn="r" defTabSz="1625032"/>
            <a:r>
              <a:rPr lang="en-US" sz="1900" dirty="0">
                <a:solidFill>
                  <a:srgbClr val="00AEEF">
                    <a:alpha val="99000"/>
                  </a:srgbClr>
                </a:solidFill>
              </a:rPr>
              <a:t>Israel</a:t>
            </a:r>
          </a:p>
          <a:p>
            <a:pPr algn="r" defTabSz="1625032"/>
            <a:r>
              <a:rPr lang="en-US" sz="1900" dirty="0">
                <a:solidFill>
                  <a:srgbClr val="00AEEF">
                    <a:alpha val="99000"/>
                  </a:srgbClr>
                </a:solidFill>
              </a:rPr>
              <a:t>Italy</a:t>
            </a:r>
          </a:p>
          <a:p>
            <a:pPr algn="r" defTabSz="1625032"/>
            <a:r>
              <a:rPr lang="en-US" sz="1900" dirty="0">
                <a:solidFill>
                  <a:srgbClr val="00AEEF">
                    <a:alpha val="99000"/>
                  </a:srgbClr>
                </a:solidFill>
              </a:rPr>
              <a:t>Japan</a:t>
            </a:r>
          </a:p>
          <a:p>
            <a:pPr algn="r" defTabSz="1625032"/>
            <a:r>
              <a:rPr lang="en-US" sz="1900" dirty="0">
                <a:solidFill>
                  <a:srgbClr val="00AEEF">
                    <a:alpha val="99000"/>
                  </a:srgbClr>
                </a:solidFill>
              </a:rPr>
              <a:t>Korea</a:t>
            </a:r>
          </a:p>
        </p:txBody>
      </p:sp>
      <p:sp>
        <p:nvSpPr>
          <p:cNvPr id="6" name="TextBox 5"/>
          <p:cNvSpPr txBox="1"/>
          <p:nvPr/>
        </p:nvSpPr>
        <p:spPr>
          <a:xfrm>
            <a:off x="2403586" y="177804"/>
            <a:ext cx="1849152"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Luxembourg</a:t>
            </a:r>
          </a:p>
          <a:p>
            <a:pPr algn="r" defTabSz="1625032"/>
            <a:r>
              <a:rPr lang="en-US" sz="1900" dirty="0">
                <a:solidFill>
                  <a:srgbClr val="00AEEF">
                    <a:alpha val="99000"/>
                  </a:srgbClr>
                </a:solidFill>
              </a:rPr>
              <a:t>Malaysia</a:t>
            </a:r>
            <a:endParaRPr lang="en-US" sz="1400" dirty="0">
              <a:solidFill>
                <a:srgbClr val="00AEEF">
                  <a:alpha val="99000"/>
                </a:srgbClr>
              </a:solidFill>
            </a:endParaRPr>
          </a:p>
          <a:p>
            <a:pPr algn="r" defTabSz="1625032"/>
            <a:r>
              <a:rPr lang="en-US" sz="1900" dirty="0">
                <a:solidFill>
                  <a:srgbClr val="00AEEF">
                    <a:alpha val="99000"/>
                  </a:srgbClr>
                </a:solidFill>
              </a:rPr>
              <a:t>Mexico</a:t>
            </a:r>
          </a:p>
          <a:p>
            <a:pPr algn="r" defTabSz="1625032"/>
            <a:r>
              <a:rPr lang="en-US" sz="1900" dirty="0">
                <a:solidFill>
                  <a:srgbClr val="00AEEF">
                    <a:alpha val="99000"/>
                  </a:srgbClr>
                </a:solidFill>
              </a:rPr>
              <a:t>Netherlands</a:t>
            </a:r>
          </a:p>
          <a:p>
            <a:pPr algn="r" defTabSz="1625032"/>
            <a:r>
              <a:rPr lang="en-US" sz="1900" dirty="0">
                <a:solidFill>
                  <a:srgbClr val="00AEEF">
                    <a:alpha val="99000"/>
                  </a:srgbClr>
                </a:solidFill>
              </a:rPr>
              <a:t>New Zealand</a:t>
            </a:r>
          </a:p>
          <a:p>
            <a:pPr algn="r" defTabSz="1625032"/>
            <a:r>
              <a:rPr lang="en-US" sz="1900" dirty="0">
                <a:solidFill>
                  <a:srgbClr val="00AEEF">
                    <a:alpha val="99000"/>
                  </a:srgbClr>
                </a:solidFill>
              </a:rPr>
              <a:t>Norway</a:t>
            </a:r>
          </a:p>
          <a:p>
            <a:pPr algn="r" defTabSz="1625032"/>
            <a:r>
              <a:rPr lang="en-US" sz="1900" dirty="0">
                <a:solidFill>
                  <a:srgbClr val="00AEEF">
                    <a:alpha val="99000"/>
                  </a:srgbClr>
                </a:solidFill>
              </a:rPr>
              <a:t>Peru</a:t>
            </a:r>
          </a:p>
          <a:p>
            <a:pPr algn="r" defTabSz="1625032"/>
            <a:r>
              <a:rPr lang="en-US" sz="1900" dirty="0">
                <a:solidFill>
                  <a:srgbClr val="00AEEF">
                    <a:alpha val="99000"/>
                  </a:srgbClr>
                </a:solidFill>
              </a:rPr>
              <a:t>Philippines</a:t>
            </a:r>
          </a:p>
          <a:p>
            <a:pPr algn="r" defTabSz="1625032"/>
            <a:r>
              <a:rPr lang="en-US" sz="1900" dirty="0">
                <a:solidFill>
                  <a:srgbClr val="00AEEF">
                    <a:alpha val="99000"/>
                  </a:srgbClr>
                </a:solidFill>
              </a:rPr>
              <a:t>Poland</a:t>
            </a:r>
          </a:p>
          <a:p>
            <a:pPr algn="r" defTabSz="1625032"/>
            <a:r>
              <a:rPr lang="en-US" sz="1900" dirty="0">
                <a:solidFill>
                  <a:srgbClr val="00AEEF">
                    <a:alpha val="99000"/>
                  </a:srgbClr>
                </a:solidFill>
              </a:rPr>
              <a:t>Portugal</a:t>
            </a:r>
          </a:p>
          <a:p>
            <a:pPr algn="r" defTabSz="1625032"/>
            <a:r>
              <a:rPr lang="en-US" sz="1900" dirty="0">
                <a:solidFill>
                  <a:srgbClr val="00AEEF">
                    <a:alpha val="99000"/>
                  </a:srgbClr>
                </a:solidFill>
              </a:rPr>
              <a:t>Puerto Rico</a:t>
            </a:r>
          </a:p>
          <a:p>
            <a:pPr algn="r" defTabSz="1625032"/>
            <a:r>
              <a:rPr lang="en-US" sz="1900" dirty="0">
                <a:solidFill>
                  <a:srgbClr val="00AEEF">
                    <a:alpha val="99000"/>
                  </a:srgbClr>
                </a:solidFill>
              </a:rPr>
              <a:t>Romania</a:t>
            </a:r>
          </a:p>
          <a:p>
            <a:pPr algn="r" defTabSz="1625032"/>
            <a:r>
              <a:rPr lang="en-US" sz="1900" dirty="0">
                <a:solidFill>
                  <a:srgbClr val="00AEEF">
                    <a:alpha val="99000"/>
                  </a:srgbClr>
                </a:solidFill>
              </a:rPr>
              <a:t>Russia</a:t>
            </a:r>
          </a:p>
          <a:p>
            <a:pPr algn="r" defTabSz="1625032"/>
            <a:r>
              <a:rPr lang="en-US" sz="1900" dirty="0">
                <a:solidFill>
                  <a:srgbClr val="00AEEF">
                    <a:alpha val="99000"/>
                  </a:srgbClr>
                </a:solidFill>
              </a:rPr>
              <a:t>Singapore</a:t>
            </a:r>
          </a:p>
          <a:p>
            <a:pPr algn="r" defTabSz="1625032"/>
            <a:r>
              <a:rPr lang="en-US" sz="1900" dirty="0">
                <a:solidFill>
                  <a:srgbClr val="00AEEF">
                    <a:alpha val="99000"/>
                  </a:srgbClr>
                </a:solidFill>
              </a:rPr>
              <a:t>Spain</a:t>
            </a:r>
          </a:p>
          <a:p>
            <a:pPr algn="r" defTabSz="1625032"/>
            <a:r>
              <a:rPr lang="en-US" sz="1900" dirty="0">
                <a:solidFill>
                  <a:srgbClr val="00AEEF">
                    <a:alpha val="99000"/>
                  </a:srgbClr>
                </a:solidFill>
              </a:rPr>
              <a:t>Sweden</a:t>
            </a:r>
          </a:p>
          <a:p>
            <a:pPr algn="r" defTabSz="1625032"/>
            <a:r>
              <a:rPr lang="en-US" sz="1900" dirty="0">
                <a:solidFill>
                  <a:srgbClr val="00AEEF">
                    <a:alpha val="99000"/>
                  </a:srgbClr>
                </a:solidFill>
              </a:rPr>
              <a:t>Switzerland</a:t>
            </a:r>
          </a:p>
          <a:p>
            <a:pPr algn="r" defTabSz="1625032"/>
            <a:r>
              <a:rPr lang="en-US" sz="1900" dirty="0">
                <a:solidFill>
                  <a:srgbClr val="00AEEF">
                    <a:alpha val="99000"/>
                  </a:srgbClr>
                </a:solidFill>
              </a:rPr>
              <a:t>Trinidad &amp; Tobago</a:t>
            </a:r>
          </a:p>
          <a:p>
            <a:pPr algn="r" defTabSz="1625032"/>
            <a:r>
              <a:rPr lang="en-US" sz="1900" dirty="0">
                <a:solidFill>
                  <a:srgbClr val="00AEEF">
                    <a:alpha val="99000"/>
                  </a:srgbClr>
                </a:solidFill>
              </a:rPr>
              <a:t>UK</a:t>
            </a:r>
          </a:p>
          <a:p>
            <a:pPr algn="r" defTabSz="1625032"/>
            <a:r>
              <a:rPr lang="en-US" sz="1900" dirty="0">
                <a:solidFill>
                  <a:srgbClr val="00AEEF">
                    <a:alpha val="99000"/>
                  </a:srgbClr>
                </a:solidFill>
              </a:rPr>
              <a:t>United States</a:t>
            </a:r>
          </a:p>
          <a:p>
            <a:pPr algn="r" defTabSz="1625032"/>
            <a:r>
              <a:rPr lang="en-US" sz="1900" dirty="0">
                <a:solidFill>
                  <a:srgbClr val="00AEEF">
                    <a:alpha val="99000"/>
                  </a:srgbClr>
                </a:solidFill>
              </a:rPr>
              <a:t>New Countries:</a:t>
            </a:r>
          </a:p>
          <a:p>
            <a:pPr algn="r" defTabSz="1625032"/>
            <a:r>
              <a:rPr lang="en-US" sz="1900" dirty="0">
                <a:solidFill>
                  <a:srgbClr val="00AEEF">
                    <a:alpha val="99000"/>
                  </a:srgbClr>
                </a:solidFill>
              </a:rPr>
              <a:t>Algeria</a:t>
            </a:r>
          </a:p>
        </p:txBody>
      </p:sp>
      <p:sp>
        <p:nvSpPr>
          <p:cNvPr id="7" name="TextBox 6"/>
          <p:cNvSpPr txBox="1"/>
          <p:nvPr/>
        </p:nvSpPr>
        <p:spPr>
          <a:xfrm>
            <a:off x="4252738" y="2442029"/>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Argentina</a:t>
            </a:r>
          </a:p>
          <a:p>
            <a:pPr algn="r" defTabSz="1625032"/>
            <a:r>
              <a:rPr lang="en-US" sz="1900" dirty="0">
                <a:solidFill>
                  <a:srgbClr val="00AEEF">
                    <a:alpha val="99000"/>
                  </a:srgbClr>
                </a:solidFill>
              </a:rPr>
              <a:t>Belarus</a:t>
            </a:r>
          </a:p>
          <a:p>
            <a:pPr algn="r" defTabSz="1625032"/>
            <a:r>
              <a:rPr lang="en-US" sz="1900" dirty="0">
                <a:solidFill>
                  <a:srgbClr val="00AEEF">
                    <a:alpha val="99000"/>
                  </a:srgbClr>
                </a:solidFill>
              </a:rPr>
              <a:t>Bulgaria</a:t>
            </a:r>
          </a:p>
          <a:p>
            <a:pPr algn="r" defTabSz="1625032"/>
            <a:r>
              <a:rPr lang="en-US" sz="1900" dirty="0">
                <a:solidFill>
                  <a:srgbClr val="00AEEF">
                    <a:alpha val="99000"/>
                  </a:srgbClr>
                </a:solidFill>
              </a:rPr>
              <a:t>Croatia</a:t>
            </a:r>
          </a:p>
          <a:p>
            <a:pPr algn="r" defTabSz="1625032"/>
            <a:r>
              <a:rPr lang="en-US" sz="1900" dirty="0">
                <a:solidFill>
                  <a:srgbClr val="00AEEF">
                    <a:alpha val="99000"/>
                  </a:srgbClr>
                </a:solidFill>
              </a:rPr>
              <a:t>Dominican Rep</a:t>
            </a:r>
          </a:p>
          <a:p>
            <a:pPr algn="r" defTabSz="1625032"/>
            <a:r>
              <a:rPr lang="en-US" sz="1900" dirty="0">
                <a:solidFill>
                  <a:srgbClr val="00AEEF">
                    <a:alpha val="99000"/>
                  </a:srgbClr>
                </a:solidFill>
              </a:rPr>
              <a:t>Ecuador</a:t>
            </a:r>
          </a:p>
          <a:p>
            <a:pPr algn="r" defTabSz="1625032"/>
            <a:r>
              <a:rPr lang="en-US" sz="1900" dirty="0">
                <a:solidFill>
                  <a:srgbClr val="00AEEF">
                    <a:alpha val="99000"/>
                  </a:srgbClr>
                </a:solidFill>
              </a:rPr>
              <a:t>Egypt</a:t>
            </a:r>
          </a:p>
          <a:p>
            <a:pPr algn="r" defTabSz="1625032"/>
            <a:r>
              <a:rPr lang="en-US" sz="1900" dirty="0">
                <a:solidFill>
                  <a:srgbClr val="00AEEF">
                    <a:alpha val="99000"/>
                  </a:srgbClr>
                </a:solidFill>
              </a:rPr>
              <a:t>El Salvador</a:t>
            </a:r>
          </a:p>
          <a:p>
            <a:pPr algn="r" defTabSz="1625032"/>
            <a:r>
              <a:rPr lang="en-US" sz="1900" dirty="0">
                <a:solidFill>
                  <a:srgbClr val="00AEEF">
                    <a:alpha val="99000"/>
                  </a:srgbClr>
                </a:solidFill>
              </a:rPr>
              <a:t>Estonia</a:t>
            </a:r>
          </a:p>
          <a:p>
            <a:pPr algn="r" defTabSz="1625032"/>
            <a:r>
              <a:rPr lang="en-US" sz="1900" dirty="0">
                <a:solidFill>
                  <a:srgbClr val="00AEEF">
                    <a:alpha val="99000"/>
                  </a:srgbClr>
                </a:solidFill>
              </a:rPr>
              <a:t>Guatemala</a:t>
            </a:r>
          </a:p>
          <a:p>
            <a:pPr algn="r" defTabSz="1625032"/>
            <a:r>
              <a:rPr lang="en-US" sz="1900" dirty="0">
                <a:solidFill>
                  <a:srgbClr val="00AEEF">
                    <a:alpha val="99000"/>
                  </a:srgbClr>
                </a:solidFill>
              </a:rPr>
              <a:t>Iceland</a:t>
            </a:r>
          </a:p>
          <a:p>
            <a:pPr algn="r" defTabSz="1625032"/>
            <a:r>
              <a:rPr lang="en-US" sz="1900" dirty="0">
                <a:solidFill>
                  <a:srgbClr val="00AEEF">
                    <a:alpha val="99000"/>
                  </a:srgbClr>
                </a:solidFill>
              </a:rPr>
              <a:t>Indonesia</a:t>
            </a:r>
          </a:p>
          <a:p>
            <a:pPr algn="r" defTabSz="1625032"/>
            <a:r>
              <a:rPr lang="en-US" sz="1900" dirty="0">
                <a:solidFill>
                  <a:srgbClr val="00AEEF">
                    <a:alpha val="99000"/>
                  </a:srgbClr>
                </a:solidFill>
              </a:rPr>
              <a:t>Jordan</a:t>
            </a:r>
          </a:p>
          <a:p>
            <a:pPr algn="r" defTabSz="1625032"/>
            <a:r>
              <a:rPr lang="en-US" sz="1900" dirty="0">
                <a:solidFill>
                  <a:srgbClr val="00AEEF">
                    <a:alpha val="99000"/>
                  </a:srgbClr>
                </a:solidFill>
              </a:rPr>
              <a:t>Kazakhstan</a:t>
            </a:r>
          </a:p>
          <a:p>
            <a:pPr algn="r" defTabSz="1625032"/>
            <a:r>
              <a:rPr lang="en-US" sz="1900" dirty="0">
                <a:solidFill>
                  <a:srgbClr val="00AEEF">
                    <a:alpha val="99000"/>
                  </a:srgbClr>
                </a:solidFill>
              </a:rPr>
              <a:t>Kenya</a:t>
            </a:r>
          </a:p>
        </p:txBody>
      </p:sp>
      <p:sp>
        <p:nvSpPr>
          <p:cNvPr id="8" name="TextBox 7"/>
          <p:cNvSpPr txBox="1"/>
          <p:nvPr/>
        </p:nvSpPr>
        <p:spPr>
          <a:xfrm>
            <a:off x="6076923" y="2442028"/>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Kuwait</a:t>
            </a:r>
          </a:p>
          <a:p>
            <a:pPr algn="r" defTabSz="1625032"/>
            <a:r>
              <a:rPr lang="en-US" sz="1900" dirty="0">
                <a:solidFill>
                  <a:srgbClr val="00AEEF">
                    <a:alpha val="99000"/>
                  </a:srgbClr>
                </a:solidFill>
              </a:rPr>
              <a:t>Latvia</a:t>
            </a:r>
          </a:p>
          <a:p>
            <a:pPr algn="r" defTabSz="1625032"/>
            <a:r>
              <a:rPr lang="en-US" sz="1900" dirty="0">
                <a:solidFill>
                  <a:srgbClr val="00AEEF">
                    <a:alpha val="99000"/>
                  </a:srgbClr>
                </a:solidFill>
              </a:rPr>
              <a:t>Liechtenstein</a:t>
            </a:r>
          </a:p>
          <a:p>
            <a:pPr algn="r" defTabSz="1625032"/>
            <a:r>
              <a:rPr lang="en-US" sz="1900" dirty="0">
                <a:solidFill>
                  <a:srgbClr val="00AEEF">
                    <a:alpha val="99000"/>
                  </a:srgbClr>
                </a:solidFill>
              </a:rPr>
              <a:t>Lithuania</a:t>
            </a:r>
          </a:p>
          <a:p>
            <a:pPr algn="r" defTabSz="1625032"/>
            <a:r>
              <a:rPr lang="en-US" sz="1900" dirty="0">
                <a:solidFill>
                  <a:srgbClr val="00AEEF">
                    <a:alpha val="99000"/>
                  </a:srgbClr>
                </a:solidFill>
              </a:rPr>
              <a:t>Macedonia</a:t>
            </a:r>
          </a:p>
          <a:p>
            <a:pPr algn="r" defTabSz="1625032"/>
            <a:r>
              <a:rPr lang="en-US" sz="1900" dirty="0">
                <a:solidFill>
                  <a:srgbClr val="00AEEF">
                    <a:alpha val="99000"/>
                  </a:srgbClr>
                </a:solidFill>
              </a:rPr>
              <a:t>Malta</a:t>
            </a:r>
          </a:p>
          <a:p>
            <a:pPr algn="r" defTabSz="1625032"/>
            <a:r>
              <a:rPr lang="en-US" sz="1900" dirty="0">
                <a:solidFill>
                  <a:srgbClr val="00AEEF">
                    <a:alpha val="99000"/>
                  </a:srgbClr>
                </a:solidFill>
              </a:rPr>
              <a:t>Montenegro</a:t>
            </a:r>
          </a:p>
          <a:p>
            <a:pPr algn="r" defTabSz="1625032"/>
            <a:r>
              <a:rPr lang="en-US" sz="1900" dirty="0">
                <a:solidFill>
                  <a:srgbClr val="00AEEF">
                    <a:alpha val="99000"/>
                  </a:srgbClr>
                </a:solidFill>
              </a:rPr>
              <a:t>Morocco</a:t>
            </a:r>
          </a:p>
          <a:p>
            <a:pPr algn="r" defTabSz="1625032"/>
            <a:r>
              <a:rPr lang="en-US" sz="1900" dirty="0">
                <a:solidFill>
                  <a:srgbClr val="00AEEF">
                    <a:alpha val="99000"/>
                  </a:srgbClr>
                </a:solidFill>
              </a:rPr>
              <a:t>Azerbaijan</a:t>
            </a:r>
          </a:p>
          <a:p>
            <a:pPr algn="r" defTabSz="1625032"/>
            <a:r>
              <a:rPr lang="en-US" sz="1900" dirty="0">
                <a:solidFill>
                  <a:srgbClr val="00AEEF">
                    <a:alpha val="99000"/>
                  </a:srgbClr>
                </a:solidFill>
              </a:rPr>
              <a:t>Nigeria</a:t>
            </a:r>
          </a:p>
          <a:p>
            <a:pPr algn="r" defTabSz="1625032"/>
            <a:r>
              <a:rPr lang="en-US" sz="1900" dirty="0">
                <a:solidFill>
                  <a:srgbClr val="00AEEF">
                    <a:alpha val="99000"/>
                  </a:srgbClr>
                </a:solidFill>
              </a:rPr>
              <a:t>Oman</a:t>
            </a:r>
          </a:p>
          <a:p>
            <a:pPr algn="r" defTabSz="1625032"/>
            <a:r>
              <a:rPr lang="en-US" sz="1900" dirty="0">
                <a:solidFill>
                  <a:srgbClr val="00AEEF">
                    <a:alpha val="99000"/>
                  </a:srgbClr>
                </a:solidFill>
              </a:rPr>
              <a:t>Pakistan</a:t>
            </a:r>
          </a:p>
          <a:p>
            <a:pPr algn="r" defTabSz="1625032"/>
            <a:r>
              <a:rPr lang="en-US" sz="1900" dirty="0">
                <a:solidFill>
                  <a:srgbClr val="00AEEF">
                    <a:alpha val="99000"/>
                  </a:srgbClr>
                </a:solidFill>
              </a:rPr>
              <a:t>Panama</a:t>
            </a:r>
          </a:p>
          <a:p>
            <a:pPr algn="r" defTabSz="1625032"/>
            <a:r>
              <a:rPr lang="en-US" sz="1900" dirty="0">
                <a:solidFill>
                  <a:srgbClr val="00AEEF">
                    <a:alpha val="99000"/>
                  </a:srgbClr>
                </a:solidFill>
              </a:rPr>
              <a:t>Paraguay</a:t>
            </a:r>
          </a:p>
          <a:p>
            <a:pPr algn="r" defTabSz="1625032"/>
            <a:r>
              <a:rPr lang="en-US" sz="1900" dirty="0">
                <a:solidFill>
                  <a:srgbClr val="00AEEF">
                    <a:alpha val="99000"/>
                  </a:srgbClr>
                </a:solidFill>
              </a:rPr>
              <a:t>Qatar</a:t>
            </a:r>
          </a:p>
        </p:txBody>
      </p:sp>
      <p:sp>
        <p:nvSpPr>
          <p:cNvPr id="9" name="TextBox 8"/>
          <p:cNvSpPr txBox="1"/>
          <p:nvPr/>
        </p:nvSpPr>
        <p:spPr>
          <a:xfrm>
            <a:off x="7922736" y="2442028"/>
            <a:ext cx="1878879"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Saudi Arabia</a:t>
            </a:r>
          </a:p>
          <a:p>
            <a:pPr algn="r" defTabSz="1625032"/>
            <a:r>
              <a:rPr lang="en-US" sz="1900" dirty="0">
                <a:solidFill>
                  <a:srgbClr val="00AEEF">
                    <a:alpha val="99000"/>
                  </a:srgbClr>
                </a:solidFill>
              </a:rPr>
              <a:t>Serbia</a:t>
            </a:r>
          </a:p>
          <a:p>
            <a:pPr algn="r" defTabSz="1625032"/>
            <a:r>
              <a:rPr lang="en-US" sz="1900" dirty="0">
                <a:solidFill>
                  <a:srgbClr val="00AEEF">
                    <a:alpha val="99000"/>
                  </a:srgbClr>
                </a:solidFill>
              </a:rPr>
              <a:t>Slovakia</a:t>
            </a:r>
          </a:p>
          <a:p>
            <a:pPr algn="r" defTabSz="1625032"/>
            <a:r>
              <a:rPr lang="en-US" sz="1900" dirty="0">
                <a:solidFill>
                  <a:srgbClr val="00AEEF">
                    <a:alpha val="99000"/>
                  </a:srgbClr>
                </a:solidFill>
              </a:rPr>
              <a:t>Slovenia</a:t>
            </a:r>
          </a:p>
          <a:p>
            <a:pPr algn="r" defTabSz="1625032"/>
            <a:r>
              <a:rPr lang="en-US" sz="1900" dirty="0">
                <a:solidFill>
                  <a:srgbClr val="00AEEF">
                    <a:alpha val="99000"/>
                  </a:srgbClr>
                </a:solidFill>
              </a:rPr>
              <a:t>South Africa</a:t>
            </a:r>
          </a:p>
          <a:p>
            <a:pPr algn="r" defTabSz="1625032"/>
            <a:r>
              <a:rPr lang="en-US" sz="1900" dirty="0">
                <a:solidFill>
                  <a:srgbClr val="00AEEF">
                    <a:alpha val="99000"/>
                  </a:srgbClr>
                </a:solidFill>
              </a:rPr>
              <a:t>Sri Lanka</a:t>
            </a:r>
          </a:p>
          <a:p>
            <a:pPr algn="r" defTabSz="1625032"/>
            <a:r>
              <a:rPr lang="en-US" sz="1900" dirty="0">
                <a:solidFill>
                  <a:srgbClr val="00AEEF">
                    <a:alpha val="99000"/>
                  </a:srgbClr>
                </a:solidFill>
              </a:rPr>
              <a:t>Taiwan</a:t>
            </a:r>
          </a:p>
          <a:p>
            <a:pPr algn="r" defTabSz="1625032"/>
            <a:r>
              <a:rPr lang="en-US" sz="1900" dirty="0">
                <a:solidFill>
                  <a:srgbClr val="00AEEF">
                    <a:alpha val="99000"/>
                  </a:srgbClr>
                </a:solidFill>
              </a:rPr>
              <a:t>Thailand</a:t>
            </a:r>
          </a:p>
          <a:p>
            <a:pPr algn="r" defTabSz="1625032"/>
            <a:r>
              <a:rPr lang="en-US" sz="1900" dirty="0">
                <a:solidFill>
                  <a:srgbClr val="00AEEF">
                    <a:alpha val="99000"/>
                  </a:srgbClr>
                </a:solidFill>
              </a:rPr>
              <a:t>Tunisia</a:t>
            </a:r>
          </a:p>
          <a:p>
            <a:pPr algn="r" defTabSz="1625032"/>
            <a:r>
              <a:rPr lang="en-US" sz="1900" dirty="0">
                <a:solidFill>
                  <a:srgbClr val="00AEEF">
                    <a:alpha val="99000"/>
                  </a:srgbClr>
                </a:solidFill>
              </a:rPr>
              <a:t>Turkey</a:t>
            </a:r>
          </a:p>
          <a:p>
            <a:pPr algn="r" defTabSz="1625032"/>
            <a:r>
              <a:rPr lang="en-US" sz="1900" dirty="0">
                <a:solidFill>
                  <a:srgbClr val="00AEEF">
                    <a:alpha val="99000"/>
                  </a:srgbClr>
                </a:solidFill>
              </a:rPr>
              <a:t>UAE</a:t>
            </a:r>
          </a:p>
          <a:p>
            <a:pPr algn="r" defTabSz="1625032"/>
            <a:r>
              <a:rPr lang="en-US" sz="1900" dirty="0">
                <a:solidFill>
                  <a:srgbClr val="00AEEF">
                    <a:alpha val="99000"/>
                  </a:srgbClr>
                </a:solidFill>
              </a:rPr>
              <a:t>Ukraine</a:t>
            </a:r>
          </a:p>
          <a:p>
            <a:pPr algn="r" defTabSz="1625032"/>
            <a:r>
              <a:rPr lang="en-US" sz="1900" dirty="0">
                <a:solidFill>
                  <a:srgbClr val="00AEEF">
                    <a:alpha val="99000"/>
                  </a:srgbClr>
                </a:solidFill>
              </a:rPr>
              <a:t>Uruguay</a:t>
            </a:r>
          </a:p>
          <a:p>
            <a:pPr algn="r" defTabSz="1625032"/>
            <a:r>
              <a:rPr lang="en-US" sz="1900" dirty="0">
                <a:solidFill>
                  <a:srgbClr val="00AEEF">
                    <a:alpha val="99000"/>
                  </a:srgbClr>
                </a:solidFill>
              </a:rPr>
              <a:t>Venezuela</a:t>
            </a:r>
          </a:p>
          <a:p>
            <a:pPr algn="r" defTabSz="1625032"/>
            <a:r>
              <a:rPr lang="en-US" sz="1900" dirty="0">
                <a:solidFill>
                  <a:srgbClr val="00AEEF">
                    <a:alpha val="99000"/>
                  </a:srgbClr>
                </a:solidFill>
              </a:rPr>
              <a:t>Bahrain</a:t>
            </a:r>
            <a:endParaRPr lang="en-US" sz="1400" dirty="0">
              <a:solidFill>
                <a:srgbClr val="00AEEF">
                  <a:alpha val="99000"/>
                </a:srgbClr>
              </a:solidFill>
            </a:endParaRPr>
          </a:p>
        </p:txBody>
      </p:sp>
      <p:sp>
        <p:nvSpPr>
          <p:cNvPr id="2" name="Rectangle 1"/>
          <p:cNvSpPr/>
          <p:nvPr/>
        </p:nvSpPr>
        <p:spPr>
          <a:xfrm>
            <a:off x="6811187" y="603702"/>
            <a:ext cx="3717860" cy="1446550"/>
          </a:xfrm>
          <a:prstGeom prst="rect">
            <a:avLst/>
          </a:prstGeom>
        </p:spPr>
        <p:txBody>
          <a:bodyPr wrap="square">
            <a:spAutoFit/>
          </a:bodyPr>
          <a:lstStyle/>
          <a:p>
            <a:pPr defTabSz="1218987"/>
            <a:r>
              <a:rPr lang="en-US" sz="4400" dirty="0" smtClean="0">
                <a:solidFill>
                  <a:schemeClr val="tx1">
                    <a:alpha val="99000"/>
                  </a:schemeClr>
                </a:solidFill>
                <a:latin typeface="+mj-lt"/>
              </a:rPr>
              <a:t>countries and territories</a:t>
            </a:r>
            <a:endParaRPr lang="en-US" sz="4400" dirty="0">
              <a:solidFill>
                <a:schemeClr val="tx1">
                  <a:alpha val="99000"/>
                </a:schemeClr>
              </a:solidFill>
              <a:latin typeface="+mj-lt"/>
            </a:endParaRPr>
          </a:p>
        </p:txBody>
      </p:sp>
    </p:spTree>
    <p:extLst>
      <p:ext uri="{BB962C8B-B14F-4D97-AF65-F5344CB8AC3E}">
        <p14:creationId xmlns:p14="http://schemas.microsoft.com/office/powerpoint/2010/main" val="407137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type="body" sz="quarter" idx="10"/>
          </p:nvPr>
        </p:nvSpPr>
        <p:spPr>
          <a:xfrm>
            <a:off x="519113" y="1370526"/>
            <a:ext cx="11149013" cy="997196"/>
          </a:xfrm>
        </p:spPr>
        <p:txBody>
          <a:bodyPr/>
          <a:lstStyle/>
          <a:p>
            <a:r>
              <a:rPr lang="en-US" sz="3600" dirty="0" smtClean="0">
                <a:solidFill>
                  <a:srgbClr val="595959">
                    <a:alpha val="99000"/>
                  </a:srgbClr>
                </a:solidFill>
              </a:rPr>
              <a:t>Windows Azure provides a comprehensive set of services </a:t>
            </a:r>
            <a:br>
              <a:rPr lang="en-US" sz="3600" dirty="0" smtClean="0">
                <a:solidFill>
                  <a:srgbClr val="595959">
                    <a:alpha val="99000"/>
                  </a:srgbClr>
                </a:solidFill>
              </a:rPr>
            </a:br>
            <a:r>
              <a:rPr lang="en-US" sz="3600" dirty="0" smtClean="0">
                <a:solidFill>
                  <a:srgbClr val="595959">
                    <a:alpha val="99000"/>
                  </a:srgbClr>
                </a:solidFill>
              </a:rPr>
              <a:t>that you can selectively compose to build your cloud apps</a:t>
            </a:r>
          </a:p>
        </p:txBody>
      </p:sp>
      <p:sp>
        <p:nvSpPr>
          <p:cNvPr id="5" name="Rectangle 4"/>
          <p:cNvSpPr/>
          <p:nvPr/>
        </p:nvSpPr>
        <p:spPr>
          <a:xfrm>
            <a:off x="549498" y="2669515"/>
            <a:ext cx="6092825" cy="3016210"/>
          </a:xfrm>
          <a:prstGeom prst="rect">
            <a:avLst/>
          </a:prstGeom>
        </p:spPr>
        <p:txBody>
          <a:bodyPr>
            <a:spAutoFit/>
          </a:bodyPr>
          <a:lstStyle/>
          <a:p>
            <a:r>
              <a:rPr lang="en-US" sz="2800" dirty="0" smtClean="0">
                <a:solidFill>
                  <a:srgbClr val="00B0F0">
                    <a:alpha val="99000"/>
                  </a:srgbClr>
                </a:solidFill>
                <a:latin typeface="Segoe UI Light" pitchFamily="34" charset="0"/>
              </a:rPr>
              <a:t>Global Data Center Footprint</a:t>
            </a:r>
            <a:endParaRPr lang="en-US" sz="2800" dirty="0">
              <a:solidFill>
                <a:srgbClr val="00B0F0">
                  <a:alpha val="99000"/>
                </a:srgbClr>
              </a:solidFill>
              <a:latin typeface="Segoe UI Light" pitchFamily="34" charset="0"/>
            </a:endParaRPr>
          </a:p>
          <a:p>
            <a:r>
              <a:rPr lang="en-US" sz="1800" dirty="0" smtClean="0">
                <a:solidFill>
                  <a:srgbClr val="595959">
                    <a:alpha val="99000"/>
                  </a:srgbClr>
                </a:solidFill>
              </a:rPr>
              <a:t>99.95% Monthly SLA.  Pay only for what you use.</a:t>
            </a:r>
            <a:endParaRPr lang="en-US" sz="1800" dirty="0">
              <a:solidFill>
                <a:srgbClr val="595959">
                  <a:alpha val="99000"/>
                </a:srgbClr>
              </a:solidFill>
            </a:endParaRPr>
          </a:p>
          <a:p>
            <a:endParaRPr lang="en-US" sz="2800" dirty="0"/>
          </a:p>
          <a:p>
            <a:r>
              <a:rPr lang="en-US" sz="2800" dirty="0" smtClean="0">
                <a:solidFill>
                  <a:srgbClr val="00B0F0">
                    <a:alpha val="99000"/>
                  </a:srgbClr>
                </a:solidFill>
                <a:latin typeface="Segoe UI Light" pitchFamily="34" charset="0"/>
              </a:rPr>
              <a:t>Flexible &amp; Open Compute Options</a:t>
            </a:r>
          </a:p>
          <a:p>
            <a:r>
              <a:rPr lang="en-US" sz="1800" dirty="0" smtClean="0">
                <a:solidFill>
                  <a:srgbClr val="595959">
                    <a:alpha val="99000"/>
                  </a:srgbClr>
                </a:solidFill>
              </a:rPr>
              <a:t>Virtual Machines, Web Sites, &amp; Cloud Services</a:t>
            </a:r>
            <a:endParaRPr lang="en-US" sz="1800" dirty="0">
              <a:solidFill>
                <a:srgbClr val="595959">
                  <a:alpha val="99000"/>
                </a:srgbClr>
              </a:solidFill>
            </a:endParaRPr>
          </a:p>
          <a:p>
            <a:endParaRPr lang="en-US" dirty="0" smtClean="0"/>
          </a:p>
          <a:p>
            <a:r>
              <a:rPr lang="en-US" sz="2800" dirty="0" smtClean="0">
                <a:solidFill>
                  <a:srgbClr val="00B0F0">
                    <a:alpha val="99000"/>
                  </a:srgbClr>
                </a:solidFill>
                <a:latin typeface="Segoe UI Light" pitchFamily="34" charset="0"/>
              </a:rPr>
              <a:t>Managed Building Block Services</a:t>
            </a:r>
            <a:endParaRPr lang="en-US" sz="2800" dirty="0">
              <a:solidFill>
                <a:srgbClr val="00B0F0">
                  <a:alpha val="99000"/>
                </a:srgbClr>
              </a:solidFill>
              <a:latin typeface="Segoe UI Light" pitchFamily="34" charset="0"/>
            </a:endParaRPr>
          </a:p>
          <a:p>
            <a:r>
              <a:rPr lang="en-US" sz="1800" dirty="0" smtClean="0">
                <a:solidFill>
                  <a:srgbClr val="595959">
                    <a:alpha val="99000"/>
                  </a:srgbClr>
                </a:solidFill>
              </a:rPr>
              <a:t>SQL Database, Cache, Service Bus, &amp; more </a:t>
            </a:r>
            <a:endParaRPr lang="en-US" sz="1800" dirty="0">
              <a:solidFill>
                <a:srgbClr val="595959">
                  <a:alpha val="99000"/>
                </a:srgbClr>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587" y="2801282"/>
            <a:ext cx="5583349" cy="3230857"/>
          </a:xfrm>
          <a:prstGeom prst="rect">
            <a:avLst/>
          </a:prstGeom>
        </p:spPr>
      </p:pic>
    </p:spTree>
    <p:extLst>
      <p:ext uri="{BB962C8B-B14F-4D97-AF65-F5344CB8AC3E}">
        <p14:creationId xmlns:p14="http://schemas.microsoft.com/office/powerpoint/2010/main" val="14124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51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12" name="Group 11"/>
          <p:cNvGrpSpPr/>
          <p:nvPr/>
        </p:nvGrpSpPr>
        <p:grpSpPr>
          <a:xfrm>
            <a:off x="8115303" y="1446213"/>
            <a:ext cx="3560760" cy="3987024"/>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consume</a:t>
              </a:r>
            </a:p>
          </p:txBody>
        </p:sp>
        <p:sp>
          <p:nvSpPr>
            <p:cNvPr id="24" name="TextBox 23"/>
            <p:cNvSpPr txBox="1"/>
            <p:nvPr/>
          </p:nvSpPr>
          <p:spPr>
            <a:xfrm>
              <a:off x="9035797" y="3364369"/>
              <a:ext cx="1595907"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SaaS</a:t>
              </a:r>
              <a:endParaRPr lang="en-US" dirty="0">
                <a:latin typeface="Segoe UI Light" pitchFamily="34" charset="0"/>
              </a:endParaRPr>
            </a:p>
          </p:txBody>
        </p:sp>
      </p:grpSp>
      <p:grpSp>
        <p:nvGrpSpPr>
          <p:cNvPr id="11" name="Group 10"/>
          <p:cNvGrpSpPr/>
          <p:nvPr/>
        </p:nvGrpSpPr>
        <p:grpSpPr>
          <a:xfrm>
            <a:off x="4316414" y="1446213"/>
            <a:ext cx="3560760" cy="3987024"/>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build</a:t>
              </a:r>
            </a:p>
          </p:txBody>
        </p:sp>
        <p:sp>
          <p:nvSpPr>
            <p:cNvPr id="30" name="TextBox 29"/>
            <p:cNvSpPr txBox="1"/>
            <p:nvPr/>
          </p:nvSpPr>
          <p:spPr>
            <a:xfrm>
              <a:off x="5267226" y="3350719"/>
              <a:ext cx="159475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PaaS</a:t>
              </a:r>
              <a:endParaRPr lang="en-US" dirty="0">
                <a:latin typeface="Segoe UI Light" pitchFamily="34" charset="0"/>
              </a:endParaRPr>
            </a:p>
          </p:txBody>
        </p:sp>
      </p:grpSp>
      <p:grpSp>
        <p:nvGrpSpPr>
          <p:cNvPr id="10" name="Group 9"/>
          <p:cNvGrpSpPr/>
          <p:nvPr/>
        </p:nvGrpSpPr>
        <p:grpSpPr>
          <a:xfrm>
            <a:off x="517525" y="1446213"/>
            <a:ext cx="3560760" cy="3987024"/>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00" dirty="0" smtClean="0">
                  <a:solidFill>
                    <a:schemeClr val="bg1">
                      <a:alpha val="99000"/>
                    </a:schemeClr>
                  </a:solidFill>
                </a:rPr>
                <a:t>host</a:t>
              </a:r>
              <a:endParaRPr lang="en-US" sz="1600" dirty="0">
                <a:solidFill>
                  <a:schemeClr val="bg1">
                    <a:alpha val="99000"/>
                  </a:schemeClr>
                </a:solidFill>
              </a:endParaRPr>
            </a:p>
          </p:txBody>
        </p:sp>
        <p:sp>
          <p:nvSpPr>
            <p:cNvPr id="36" name="TextBox 35"/>
            <p:cNvSpPr txBox="1"/>
            <p:nvPr/>
          </p:nvSpPr>
          <p:spPr>
            <a:xfrm>
              <a:off x="1566806" y="3337070"/>
              <a:ext cx="1411562" cy="938696"/>
            </a:xfrm>
            <a:prstGeom prst="rect">
              <a:avLst/>
            </a:prstGeom>
            <a:noFill/>
          </p:spPr>
          <p:txBody>
            <a:bodyPr wrap="none" lIns="121899" tIns="60949" rIns="121899" bIns="60949" rtlCol="0">
              <a:spAutoFit/>
            </a:bodyPr>
            <a:lstStyle/>
            <a:p>
              <a:r>
                <a:rPr lang="en-US" sz="5300" dirty="0" err="1" smtClean="0">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Tree>
    <p:extLst>
      <p:ext uri="{BB962C8B-B14F-4D97-AF65-F5344CB8AC3E}">
        <p14:creationId xmlns:p14="http://schemas.microsoft.com/office/powerpoint/2010/main" val="327387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7367482" y="540190"/>
            <a:ext cx="1616774" cy="5724659"/>
          </a:xfrm>
          <a:prstGeom prst="rect">
            <a:avLst/>
          </a:prstGeom>
        </p:spPr>
      </p:pic>
      <p:sp>
        <p:nvSpPr>
          <p:cNvPr id="4" name="Title 3"/>
          <p:cNvSpPr>
            <a:spLocks noGrp="1"/>
          </p:cNvSpPr>
          <p:nvPr>
            <p:ph type="title" idx="4294967295"/>
          </p:nvPr>
        </p:nvSpPr>
        <p:spPr>
          <a:xfrm>
            <a:off x="9336231" y="2654300"/>
            <a:ext cx="2759075" cy="1328738"/>
          </a:xfrm>
        </p:spPr>
        <p:txBody>
          <a:bodyPr/>
          <a:lstStyle/>
          <a:p>
            <a:r>
              <a:rPr lang="en-US" sz="4800" dirty="0" smtClean="0"/>
              <a:t>Global Footprint</a:t>
            </a:r>
            <a:endParaRPr lang="en-US" sz="4800" dirty="0">
              <a:solidFill>
                <a:schemeClr val="bg1"/>
              </a:solidFill>
            </a:endParaRPr>
          </a:p>
        </p:txBody>
      </p:sp>
      <p:grpSp>
        <p:nvGrpSpPr>
          <p:cNvPr id="3" name="Group 2"/>
          <p:cNvGrpSpPr/>
          <p:nvPr/>
        </p:nvGrpSpPr>
        <p:grpSpPr>
          <a:xfrm>
            <a:off x="213655" y="1375119"/>
            <a:ext cx="8056121" cy="4461162"/>
            <a:chOff x="395371" y="1139688"/>
            <a:chExt cx="8399866" cy="4651514"/>
          </a:xfrm>
          <a:solidFill>
            <a:schemeClr val="tx1"/>
          </a:solidFill>
        </p:grpSpPr>
        <p:sp>
          <p:nvSpPr>
            <p:cNvPr id="2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39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40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44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54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59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4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6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6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8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97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05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111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21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grpSp>
      <p:sp>
        <p:nvSpPr>
          <p:cNvPr id="1315" name="Oval 1314"/>
          <p:cNvSpPr/>
          <p:nvPr/>
        </p:nvSpPr>
        <p:spPr bwMode="auto">
          <a:xfrm>
            <a:off x="2181942" y="29429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9" name="Oval 1318"/>
          <p:cNvSpPr/>
          <p:nvPr/>
        </p:nvSpPr>
        <p:spPr bwMode="auto">
          <a:xfrm>
            <a:off x="1154552" y="3050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0" name="Oval 1319"/>
          <p:cNvSpPr/>
          <p:nvPr/>
        </p:nvSpPr>
        <p:spPr bwMode="auto">
          <a:xfrm>
            <a:off x="2045302" y="32555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1" name="Oval 1320"/>
          <p:cNvSpPr/>
          <p:nvPr/>
        </p:nvSpPr>
        <p:spPr bwMode="auto">
          <a:xfrm>
            <a:off x="2360612" y="28194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2" name="Oval 1321"/>
          <p:cNvSpPr/>
          <p:nvPr/>
        </p:nvSpPr>
        <p:spPr bwMode="auto">
          <a:xfrm>
            <a:off x="1065212" y="2590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3" name="Oval 1322"/>
          <p:cNvSpPr/>
          <p:nvPr/>
        </p:nvSpPr>
        <p:spPr bwMode="auto">
          <a:xfrm>
            <a:off x="4722812" y="2362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5" name="Oval 1324"/>
          <p:cNvSpPr/>
          <p:nvPr/>
        </p:nvSpPr>
        <p:spPr bwMode="auto">
          <a:xfrm>
            <a:off x="3863592" y="265386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6" name="Oval 1325"/>
          <p:cNvSpPr/>
          <p:nvPr/>
        </p:nvSpPr>
        <p:spPr bwMode="auto">
          <a:xfrm>
            <a:off x="4199922" y="2264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7" name="Oval 1326"/>
          <p:cNvSpPr/>
          <p:nvPr/>
        </p:nvSpPr>
        <p:spPr bwMode="auto">
          <a:xfrm>
            <a:off x="4320792" y="2645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8" name="Oval 1327"/>
          <p:cNvSpPr/>
          <p:nvPr/>
        </p:nvSpPr>
        <p:spPr bwMode="auto">
          <a:xfrm>
            <a:off x="4192042" y="2743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9" name="Oval 1328"/>
          <p:cNvSpPr/>
          <p:nvPr/>
        </p:nvSpPr>
        <p:spPr bwMode="auto">
          <a:xfrm>
            <a:off x="2921159" y="4472618"/>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0" name="Oval 1329"/>
          <p:cNvSpPr/>
          <p:nvPr/>
        </p:nvSpPr>
        <p:spPr bwMode="auto">
          <a:xfrm>
            <a:off x="6485922" y="33317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1" name="Oval 1330"/>
          <p:cNvSpPr/>
          <p:nvPr/>
        </p:nvSpPr>
        <p:spPr bwMode="auto">
          <a:xfrm>
            <a:off x="6780212" y="2971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2" name="Oval 1331"/>
          <p:cNvSpPr/>
          <p:nvPr/>
        </p:nvSpPr>
        <p:spPr bwMode="auto">
          <a:xfrm>
            <a:off x="6246812" y="4114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3" name="Oval 1332"/>
          <p:cNvSpPr/>
          <p:nvPr/>
        </p:nvSpPr>
        <p:spPr bwMode="auto">
          <a:xfrm>
            <a:off x="7261062" y="4955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4" name="Oval 1333"/>
          <p:cNvSpPr/>
          <p:nvPr/>
        </p:nvSpPr>
        <p:spPr bwMode="auto">
          <a:xfrm>
            <a:off x="7008812" y="28509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5" name="Oval 1334"/>
          <p:cNvSpPr/>
          <p:nvPr/>
        </p:nvSpPr>
        <p:spPr bwMode="auto">
          <a:xfrm>
            <a:off x="7063992" y="3026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6" name="Oval 1335"/>
          <p:cNvSpPr/>
          <p:nvPr/>
        </p:nvSpPr>
        <p:spPr bwMode="auto">
          <a:xfrm>
            <a:off x="5059142" y="33081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121929" y="2421237"/>
            <a:ext cx="5795198" cy="1907465"/>
            <a:chOff x="1067332" y="2443650"/>
            <a:chExt cx="5795198" cy="1907465"/>
          </a:xfrm>
        </p:grpSpPr>
        <p:sp>
          <p:nvSpPr>
            <p:cNvPr id="1269" name="Oval 1268"/>
            <p:cNvSpPr/>
            <p:nvPr/>
          </p:nvSpPr>
          <p:spPr bwMode="auto">
            <a:xfrm>
              <a:off x="1067332" y="274876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65" name="Oval 1264"/>
            <p:cNvSpPr/>
            <p:nvPr/>
          </p:nvSpPr>
          <p:spPr bwMode="auto">
            <a:xfrm>
              <a:off x="2239742" y="286407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0" name="Oval 1269"/>
            <p:cNvSpPr/>
            <p:nvPr/>
          </p:nvSpPr>
          <p:spPr bwMode="auto">
            <a:xfrm>
              <a:off x="1901814" y="25902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1" name="Oval 1270"/>
            <p:cNvSpPr/>
            <p:nvPr/>
          </p:nvSpPr>
          <p:spPr bwMode="auto">
            <a:xfrm>
              <a:off x="1614712" y="3172729"/>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3" name="Oval 1272"/>
            <p:cNvSpPr/>
            <p:nvPr/>
          </p:nvSpPr>
          <p:spPr bwMode="auto">
            <a:xfrm>
              <a:off x="3982820" y="2466847"/>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09" name="Oval 1308"/>
            <p:cNvSpPr/>
            <p:nvPr/>
          </p:nvSpPr>
          <p:spPr bwMode="auto">
            <a:xfrm>
              <a:off x="3649160" y="244365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0" name="Oval 1309"/>
            <p:cNvSpPr/>
            <p:nvPr/>
          </p:nvSpPr>
          <p:spPr bwMode="auto">
            <a:xfrm>
              <a:off x="6550015" y="33500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311" name="Oval 1310"/>
            <p:cNvSpPr/>
            <p:nvPr/>
          </p:nvSpPr>
          <p:spPr bwMode="auto">
            <a:xfrm>
              <a:off x="6139082" y="403860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spTree>
    <p:extLst>
      <p:ext uri="{BB962C8B-B14F-4D97-AF65-F5344CB8AC3E}">
        <p14:creationId xmlns:p14="http://schemas.microsoft.com/office/powerpoint/2010/main" val="426786003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15"/>
                                        </p:tgtEl>
                                        <p:attrNameLst>
                                          <p:attrName>style.visibility</p:attrName>
                                        </p:attrNameLst>
                                      </p:cBhvr>
                                      <p:to>
                                        <p:strVal val="visible"/>
                                      </p:to>
                                    </p:set>
                                    <p:animEffect transition="in" filter="fade">
                                      <p:cBhvr>
                                        <p:cTn id="19" dur="250"/>
                                        <p:tgtEl>
                                          <p:spTgt spid="1315"/>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1319"/>
                                        </p:tgtEl>
                                        <p:attrNameLst>
                                          <p:attrName>style.visibility</p:attrName>
                                        </p:attrNameLst>
                                      </p:cBhvr>
                                      <p:to>
                                        <p:strVal val="visible"/>
                                      </p:to>
                                    </p:set>
                                    <p:animEffect transition="in" filter="fade">
                                      <p:cBhvr>
                                        <p:cTn id="22" dur="250"/>
                                        <p:tgtEl>
                                          <p:spTgt spid="1319"/>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320"/>
                                        </p:tgtEl>
                                        <p:attrNameLst>
                                          <p:attrName>style.visibility</p:attrName>
                                        </p:attrNameLst>
                                      </p:cBhvr>
                                      <p:to>
                                        <p:strVal val="visible"/>
                                      </p:to>
                                    </p:set>
                                    <p:animEffect transition="in" filter="fade">
                                      <p:cBhvr>
                                        <p:cTn id="25" dur="250"/>
                                        <p:tgtEl>
                                          <p:spTgt spid="1320"/>
                                        </p:tgtEl>
                                      </p:cBhvr>
                                    </p:animEffect>
                                  </p:childTnLst>
                                </p:cTn>
                              </p:par>
                              <p:par>
                                <p:cTn id="26" presetID="10" presetClass="entr" presetSubtype="0" fill="hold" grpId="0" nodeType="withEffect">
                                  <p:stCondLst>
                                    <p:cond delay="450"/>
                                  </p:stCondLst>
                                  <p:childTnLst>
                                    <p:set>
                                      <p:cBhvr>
                                        <p:cTn id="27" dur="1" fill="hold">
                                          <p:stCondLst>
                                            <p:cond delay="0"/>
                                          </p:stCondLst>
                                        </p:cTn>
                                        <p:tgtEl>
                                          <p:spTgt spid="1321"/>
                                        </p:tgtEl>
                                        <p:attrNameLst>
                                          <p:attrName>style.visibility</p:attrName>
                                        </p:attrNameLst>
                                      </p:cBhvr>
                                      <p:to>
                                        <p:strVal val="visible"/>
                                      </p:to>
                                    </p:set>
                                    <p:animEffect transition="in" filter="fade">
                                      <p:cBhvr>
                                        <p:cTn id="28" dur="250"/>
                                        <p:tgtEl>
                                          <p:spTgt spid="132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322"/>
                                        </p:tgtEl>
                                        <p:attrNameLst>
                                          <p:attrName>style.visibility</p:attrName>
                                        </p:attrNameLst>
                                      </p:cBhvr>
                                      <p:to>
                                        <p:strVal val="visible"/>
                                      </p:to>
                                    </p:set>
                                    <p:animEffect transition="in" filter="fade">
                                      <p:cBhvr>
                                        <p:cTn id="31" dur="250"/>
                                        <p:tgtEl>
                                          <p:spTgt spid="1322"/>
                                        </p:tgtEl>
                                      </p:cBhvr>
                                    </p:animEffect>
                                  </p:childTnLst>
                                </p:cTn>
                              </p:par>
                              <p:par>
                                <p:cTn id="32" presetID="10" presetClass="entr" presetSubtype="0" fill="hold" grpId="0" nodeType="withEffect">
                                  <p:stCondLst>
                                    <p:cond delay="550"/>
                                  </p:stCondLst>
                                  <p:childTnLst>
                                    <p:set>
                                      <p:cBhvr>
                                        <p:cTn id="33" dur="1" fill="hold">
                                          <p:stCondLst>
                                            <p:cond delay="0"/>
                                          </p:stCondLst>
                                        </p:cTn>
                                        <p:tgtEl>
                                          <p:spTgt spid="1329"/>
                                        </p:tgtEl>
                                        <p:attrNameLst>
                                          <p:attrName>style.visibility</p:attrName>
                                        </p:attrNameLst>
                                      </p:cBhvr>
                                      <p:to>
                                        <p:strVal val="visible"/>
                                      </p:to>
                                    </p:set>
                                    <p:animEffect transition="in" filter="fade">
                                      <p:cBhvr>
                                        <p:cTn id="34" dur="250"/>
                                        <p:tgtEl>
                                          <p:spTgt spid="13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23"/>
                                        </p:tgtEl>
                                        <p:attrNameLst>
                                          <p:attrName>style.visibility</p:attrName>
                                        </p:attrNameLst>
                                      </p:cBhvr>
                                      <p:to>
                                        <p:strVal val="visible"/>
                                      </p:to>
                                    </p:set>
                                    <p:animEffect transition="in" filter="fade">
                                      <p:cBhvr>
                                        <p:cTn id="37" dur="250"/>
                                        <p:tgtEl>
                                          <p:spTgt spid="13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5"/>
                                        </p:tgtEl>
                                        <p:attrNameLst>
                                          <p:attrName>style.visibility</p:attrName>
                                        </p:attrNameLst>
                                      </p:cBhvr>
                                      <p:to>
                                        <p:strVal val="visible"/>
                                      </p:to>
                                    </p:set>
                                    <p:animEffect transition="in" filter="fade">
                                      <p:cBhvr>
                                        <p:cTn id="40" dur="250"/>
                                        <p:tgtEl>
                                          <p:spTgt spid="13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26"/>
                                        </p:tgtEl>
                                        <p:attrNameLst>
                                          <p:attrName>style.visibility</p:attrName>
                                        </p:attrNameLst>
                                      </p:cBhvr>
                                      <p:to>
                                        <p:strVal val="visible"/>
                                      </p:to>
                                    </p:set>
                                    <p:animEffect transition="in" filter="fade">
                                      <p:cBhvr>
                                        <p:cTn id="43" dur="250"/>
                                        <p:tgtEl>
                                          <p:spTgt spid="13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27"/>
                                        </p:tgtEl>
                                        <p:attrNameLst>
                                          <p:attrName>style.visibility</p:attrName>
                                        </p:attrNameLst>
                                      </p:cBhvr>
                                      <p:to>
                                        <p:strVal val="visible"/>
                                      </p:to>
                                    </p:set>
                                    <p:animEffect transition="in" filter="fade">
                                      <p:cBhvr>
                                        <p:cTn id="46" dur="250"/>
                                        <p:tgtEl>
                                          <p:spTgt spid="13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28"/>
                                        </p:tgtEl>
                                        <p:attrNameLst>
                                          <p:attrName>style.visibility</p:attrName>
                                        </p:attrNameLst>
                                      </p:cBhvr>
                                      <p:to>
                                        <p:strVal val="visible"/>
                                      </p:to>
                                    </p:set>
                                    <p:animEffect transition="in" filter="fade">
                                      <p:cBhvr>
                                        <p:cTn id="49" dur="250"/>
                                        <p:tgtEl>
                                          <p:spTgt spid="13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36"/>
                                        </p:tgtEl>
                                        <p:attrNameLst>
                                          <p:attrName>style.visibility</p:attrName>
                                        </p:attrNameLst>
                                      </p:cBhvr>
                                      <p:to>
                                        <p:strVal val="visible"/>
                                      </p:to>
                                    </p:set>
                                    <p:animEffect transition="in" filter="fade">
                                      <p:cBhvr>
                                        <p:cTn id="52" dur="250"/>
                                        <p:tgtEl>
                                          <p:spTgt spid="13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30"/>
                                        </p:tgtEl>
                                        <p:attrNameLst>
                                          <p:attrName>style.visibility</p:attrName>
                                        </p:attrNameLst>
                                      </p:cBhvr>
                                      <p:to>
                                        <p:strVal val="visible"/>
                                      </p:to>
                                    </p:set>
                                    <p:animEffect transition="in" filter="fade">
                                      <p:cBhvr>
                                        <p:cTn id="55" dur="250"/>
                                        <p:tgtEl>
                                          <p:spTgt spid="13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31"/>
                                        </p:tgtEl>
                                        <p:attrNameLst>
                                          <p:attrName>style.visibility</p:attrName>
                                        </p:attrNameLst>
                                      </p:cBhvr>
                                      <p:to>
                                        <p:strVal val="visible"/>
                                      </p:to>
                                    </p:set>
                                    <p:animEffect transition="in" filter="fade">
                                      <p:cBhvr>
                                        <p:cTn id="58" dur="250"/>
                                        <p:tgtEl>
                                          <p:spTgt spid="13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32"/>
                                        </p:tgtEl>
                                        <p:attrNameLst>
                                          <p:attrName>style.visibility</p:attrName>
                                        </p:attrNameLst>
                                      </p:cBhvr>
                                      <p:to>
                                        <p:strVal val="visible"/>
                                      </p:to>
                                    </p:set>
                                    <p:animEffect transition="in" filter="fade">
                                      <p:cBhvr>
                                        <p:cTn id="61" dur="250"/>
                                        <p:tgtEl>
                                          <p:spTgt spid="13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33"/>
                                        </p:tgtEl>
                                        <p:attrNameLst>
                                          <p:attrName>style.visibility</p:attrName>
                                        </p:attrNameLst>
                                      </p:cBhvr>
                                      <p:to>
                                        <p:strVal val="visible"/>
                                      </p:to>
                                    </p:set>
                                    <p:animEffect transition="in" filter="fade">
                                      <p:cBhvr>
                                        <p:cTn id="64" dur="250"/>
                                        <p:tgtEl>
                                          <p:spTgt spid="133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34"/>
                                        </p:tgtEl>
                                        <p:attrNameLst>
                                          <p:attrName>style.visibility</p:attrName>
                                        </p:attrNameLst>
                                      </p:cBhvr>
                                      <p:to>
                                        <p:strVal val="visible"/>
                                      </p:to>
                                    </p:set>
                                    <p:animEffect transition="in" filter="fade">
                                      <p:cBhvr>
                                        <p:cTn id="67" dur="250"/>
                                        <p:tgtEl>
                                          <p:spTgt spid="13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35"/>
                                        </p:tgtEl>
                                        <p:attrNameLst>
                                          <p:attrName>style.visibility</p:attrName>
                                        </p:attrNameLst>
                                      </p:cBhvr>
                                      <p:to>
                                        <p:strVal val="visible"/>
                                      </p:to>
                                    </p:set>
                                    <p:animEffect transition="in" filter="fade">
                                      <p:cBhvr>
                                        <p:cTn id="70" dur="250"/>
                                        <p:tgtEl>
                                          <p:spTgt spid="1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15" grpId="0" animBg="1"/>
      <p:bldP spid="1319" grpId="0" animBg="1"/>
      <p:bldP spid="1320" grpId="0" animBg="1"/>
      <p:bldP spid="1321" grpId="0" animBg="1"/>
      <p:bldP spid="1322" grpId="0" animBg="1"/>
      <p:bldP spid="1323" grpId="0" animBg="1"/>
      <p:bldP spid="1325" grpId="0" animBg="1"/>
      <p:bldP spid="1326" grpId="0" animBg="1"/>
      <p:bldP spid="1327" grpId="0" animBg="1"/>
      <p:bldP spid="1328" grpId="0" animBg="1"/>
      <p:bldP spid="1329" grpId="0" animBg="1"/>
      <p:bldP spid="1330" grpId="0" animBg="1"/>
      <p:bldP spid="1331" grpId="0" animBg="1"/>
      <p:bldP spid="1332" grpId="0" animBg="1"/>
      <p:bldP spid="1333" grpId="0" animBg="1"/>
      <p:bldP spid="1334" grpId="0" animBg="1"/>
      <p:bldP spid="1335" grpId="0" animBg="1"/>
      <p:bldP spid="13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19906" y="2714625"/>
            <a:ext cx="11149013" cy="1123950"/>
          </a:xfrm>
        </p:spPr>
        <p:txBody>
          <a:bodyPr/>
          <a:lstStyle/>
          <a:p>
            <a:pPr algn="ctr"/>
            <a:r>
              <a:rPr lang="en-US" sz="8000" dirty="0" smtClean="0"/>
              <a:t>Pay </a:t>
            </a:r>
            <a:r>
              <a:rPr lang="en-US" sz="8000" dirty="0" smtClean="0">
                <a:solidFill>
                  <a:srgbClr val="00AEEF">
                    <a:alpha val="99000"/>
                  </a:srgbClr>
                </a:solidFill>
              </a:rPr>
              <a:t>only </a:t>
            </a:r>
            <a:r>
              <a:rPr lang="en-US" sz="8000" dirty="0" smtClean="0"/>
              <a:t>for what you use</a:t>
            </a:r>
            <a:endParaRPr lang="en-US" sz="8000" dirty="0"/>
          </a:p>
        </p:txBody>
      </p:sp>
    </p:spTree>
    <p:extLst>
      <p:ext uri="{BB962C8B-B14F-4D97-AF65-F5344CB8AC3E}">
        <p14:creationId xmlns:p14="http://schemas.microsoft.com/office/powerpoint/2010/main" val="141649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S"/>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212905" y="1881030"/>
            <a:ext cx="2505113" cy="2505113"/>
          </a:xfrm>
          <a:prstGeom prst="rect">
            <a:avLst/>
          </a:prstGeom>
        </p:spPr>
      </p:pic>
      <p:sp>
        <p:nvSpPr>
          <p:cNvPr id="5" name="CS Text"/>
          <p:cNvSpPr txBox="1">
            <a:spLocks/>
          </p:cNvSpPr>
          <p:nvPr/>
        </p:nvSpPr>
        <p:spPr>
          <a:xfrm>
            <a:off x="4770613" y="4418249"/>
            <a:ext cx="4038720"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sz="4400" dirty="0" smtClean="0">
                <a:solidFill>
                  <a:schemeClr val="tx1">
                    <a:alpha val="99000"/>
                  </a:schemeClr>
                </a:solidFill>
              </a:rPr>
              <a:t>Cloud services</a:t>
            </a:r>
            <a:endParaRPr lang="en-US" sz="4400" dirty="0">
              <a:solidFill>
                <a:schemeClr val="tx1">
                  <a:alpha val="99000"/>
                </a:schemeClr>
              </a:solidFill>
            </a:endParaRPr>
          </a:p>
        </p:txBody>
      </p:sp>
      <p:sp>
        <p:nvSpPr>
          <p:cNvPr id="7" name="Web Sites Text"/>
          <p:cNvSpPr txBox="1">
            <a:spLocks/>
          </p:cNvSpPr>
          <p:nvPr/>
        </p:nvSpPr>
        <p:spPr>
          <a:xfrm>
            <a:off x="9031791" y="4418249"/>
            <a:ext cx="2674711"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Web sites </a:t>
            </a:r>
            <a:endParaRPr sz="4400" dirty="0">
              <a:solidFill>
                <a:schemeClr val="tx1">
                  <a:alpha val="99000"/>
                </a:schemeClr>
              </a:solidFill>
            </a:endParaRPr>
          </a:p>
        </p:txBody>
      </p:sp>
      <p:pic>
        <p:nvPicPr>
          <p:cNvPr id="8" name="Web Sites"/>
          <p:cNvPicPr>
            <a:picLocks noChangeAspect="1"/>
          </p:cNvPicPr>
          <p:nvPr/>
        </p:nvPicPr>
        <p:blipFill>
          <a:blip r:embed="rId5">
            <a:duotone>
              <a:prstClr val="black"/>
              <a:schemeClr val="bg2">
                <a:lumMod val="1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031791" y="2003551"/>
            <a:ext cx="2272076" cy="2272076"/>
          </a:xfrm>
          <a:prstGeom prst="rect">
            <a:avLst/>
          </a:prstGeom>
        </p:spPr>
      </p:pic>
      <p:sp>
        <p:nvSpPr>
          <p:cNvPr id="9" name="Virtual machines text"/>
          <p:cNvSpPr txBox="1">
            <a:spLocks/>
          </p:cNvSpPr>
          <p:nvPr/>
        </p:nvSpPr>
        <p:spPr>
          <a:xfrm>
            <a:off x="470864" y="4418249"/>
            <a:ext cx="3749343"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Virtual machines</a:t>
            </a:r>
            <a:endParaRPr sz="4400" dirty="0">
              <a:solidFill>
                <a:schemeClr val="tx1">
                  <a:alpha val="99000"/>
                </a:schemeClr>
              </a:solidFill>
            </a:endParaRPr>
          </a:p>
        </p:txBody>
      </p:sp>
      <p:pic>
        <p:nvPicPr>
          <p:cNvPr id="10" name="Virtual machines"/>
          <p:cNvPicPr>
            <a:picLocks noChangeAspect="1"/>
          </p:cNvPicPr>
          <p:nvPr/>
        </p:nvPicPr>
        <p:blipFill>
          <a:blip r:embed="rId7">
            <a:duotone>
              <a:prstClr val="black"/>
              <a:schemeClr val="tx1">
                <a:lumMod val="50000"/>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3849" y="1997549"/>
            <a:ext cx="2272076" cy="2272076"/>
          </a:xfrm>
          <a:prstGeom prst="rect">
            <a:avLst/>
          </a:prstGeom>
        </p:spPr>
      </p:pic>
    </p:spTree>
    <p:extLst>
      <p:ext uri="{BB962C8B-B14F-4D97-AF65-F5344CB8AC3E}">
        <p14:creationId xmlns:p14="http://schemas.microsoft.com/office/powerpoint/2010/main" val="4285378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50"/>
                                        <p:tgtEl>
                                          <p:spTgt spid="2"/>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gradFill>
                  <a:gsLst>
                    <a:gs pos="1250">
                      <a:srgbClr val="FFFFFF"/>
                    </a:gs>
                    <a:gs pos="100000">
                      <a:srgbClr val="FFFFFF"/>
                    </a:gs>
                  </a:gsLst>
                  <a:lin ang="5400000" scaled="0"/>
                </a:gradFill>
              </a:rPr>
              <a:t>Windows </a:t>
            </a:r>
            <a:r>
              <a:rPr lang="en-US" dirty="0" smtClean="0">
                <a:gradFill>
                  <a:gsLst>
                    <a:gs pos="1250">
                      <a:srgbClr val="FFFFFF"/>
                    </a:gs>
                    <a:gs pos="100000">
                      <a:srgbClr val="FFFFFF"/>
                    </a:gs>
                  </a:gsLst>
                  <a:lin ang="5400000" scaled="0"/>
                </a:gradFill>
              </a:rPr>
              <a:t>Azure Portal</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8642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59829" y="2484210"/>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Virtual machines</a:t>
            </a:r>
            <a:endParaRPr dirty="0">
              <a:solidFill>
                <a:schemeClr val="tx1">
                  <a:alpha val="99000"/>
                </a:schemeClr>
              </a:solidFill>
            </a:endParaRPr>
          </a:p>
        </p:txBody>
      </p:sp>
      <p:sp>
        <p:nvSpPr>
          <p:cNvPr id="13" name="Content Placeholder 2"/>
          <p:cNvSpPr>
            <a:spLocks noGrp="1"/>
          </p:cNvSpPr>
          <p:nvPr>
            <p:ph type="body" sz="quarter" idx="4294967295"/>
          </p:nvPr>
        </p:nvSpPr>
        <p:spPr>
          <a:xfrm>
            <a:off x="4686445" y="3286125"/>
            <a:ext cx="6380162" cy="1255728"/>
          </a:xfrm>
          <a:prstGeom prst="rect">
            <a:avLst/>
          </a:prstGeom>
        </p:spPr>
        <p:txBody>
          <a:bodyPr/>
          <a:lstStyle/>
          <a:p>
            <a:pPr marL="3175" indent="0">
              <a:lnSpc>
                <a:spcPct val="100000"/>
              </a:lnSpc>
              <a:buNone/>
            </a:pPr>
            <a:r>
              <a:rPr lang="en-US" sz="2400" dirty="0" smtClean="0">
                <a:latin typeface="+mn-lt"/>
              </a:rPr>
              <a:t>Windows Server and Linux</a:t>
            </a:r>
          </a:p>
          <a:p>
            <a:pPr marL="3175" indent="0">
              <a:lnSpc>
                <a:spcPct val="100000"/>
              </a:lnSpc>
              <a:buNone/>
            </a:pPr>
            <a:r>
              <a:rPr lang="en-US" sz="2400" dirty="0" smtClean="0">
                <a:latin typeface="+mn-lt"/>
              </a:rPr>
              <a:t>Flexible Workload Support</a:t>
            </a:r>
          </a:p>
          <a:p>
            <a:pPr marL="3175" indent="0">
              <a:lnSpc>
                <a:spcPct val="100000"/>
              </a:lnSpc>
              <a:buNone/>
            </a:pPr>
            <a:r>
              <a:rPr lang="en-US" sz="2400" dirty="0" smtClean="0">
                <a:latin typeface="+mn-lt"/>
              </a:rPr>
              <a:t>Virtual Private Networking</a:t>
            </a:r>
          </a:p>
        </p:txBody>
      </p:sp>
      <p:pic>
        <p:nvPicPr>
          <p:cNvPr id="2" name="Picture 1"/>
          <p:cNvPicPr>
            <a:picLocks noChangeAspect="1"/>
          </p:cNvPicPr>
          <p:nvPr/>
        </p:nvPicPr>
        <p:blipFill>
          <a:blip r:embed="rId3">
            <a:duotone>
              <a:prstClr val="black"/>
              <a:schemeClr val="tx1">
                <a:lumMod val="5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Tree>
    <p:extLst>
      <p:ext uri="{BB962C8B-B14F-4D97-AF65-F5344CB8AC3E}">
        <p14:creationId xmlns:p14="http://schemas.microsoft.com/office/powerpoint/2010/main" val="3985041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250"/>
                                        <p:tgtEl>
                                          <p:spTgt spid="1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fade">
                                      <p:cBhvr>
                                        <p:cTn id="19" dur="250"/>
                                        <p:tgtEl>
                                          <p:spTgt spid="13">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26" name="Group 25"/>
          <p:cNvGrpSpPr/>
          <p:nvPr/>
        </p:nvGrpSpPr>
        <p:grpSpPr>
          <a:xfrm>
            <a:off x="1014873" y="2323450"/>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8" name="TextBox 97"/>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grpSp>
        <p:nvGrpSpPr>
          <p:cNvPr id="16" name="Group 15"/>
          <p:cNvGrpSpPr/>
          <p:nvPr/>
        </p:nvGrpSpPr>
        <p:grpSpPr>
          <a:xfrm>
            <a:off x="6257557" y="2252065"/>
            <a:ext cx="1671976" cy="2950074"/>
            <a:chOff x="3857138" y="-151910"/>
            <a:chExt cx="1671976" cy="2950074"/>
          </a:xfrm>
        </p:grpSpPr>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4" name="Rectangle 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8" name="Picture 4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7" name="Group 16"/>
          <p:cNvGrpSpPr/>
          <p:nvPr/>
        </p:nvGrpSpPr>
        <p:grpSpPr>
          <a:xfrm>
            <a:off x="6371150" y="2709450"/>
            <a:ext cx="1427560" cy="2385378"/>
            <a:chOff x="6371150" y="2709450"/>
            <a:chExt cx="1427560" cy="2385378"/>
          </a:xfrm>
        </p:grpSpPr>
        <p:pic>
          <p:nvPicPr>
            <p:cNvPr id="56" name="Picture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57" name="Pictur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66" name="Picture 65"/>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67" name="Picture 6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78" name="Group 77"/>
          <p:cNvGrpSpPr/>
          <p:nvPr/>
        </p:nvGrpSpPr>
        <p:grpSpPr>
          <a:xfrm>
            <a:off x="8045922" y="2252065"/>
            <a:ext cx="1671976" cy="2950074"/>
            <a:chOff x="3857138" y="-151910"/>
            <a:chExt cx="1671976" cy="2950074"/>
          </a:xfrm>
        </p:grpSpPr>
        <p:pic>
          <p:nvPicPr>
            <p:cNvPr id="79" name="Picture 78"/>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80" name="Rectangle 79"/>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1" name="Picture 80"/>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82" name="Group 81"/>
          <p:cNvGrpSpPr/>
          <p:nvPr/>
        </p:nvGrpSpPr>
        <p:grpSpPr>
          <a:xfrm>
            <a:off x="8159515" y="2709450"/>
            <a:ext cx="1427560" cy="2385378"/>
            <a:chOff x="6371150" y="2709450"/>
            <a:chExt cx="1427560" cy="2385378"/>
          </a:xfrm>
        </p:grpSpPr>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6" name="Picture 85"/>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7" name="Picture 8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9" name="Group 88"/>
          <p:cNvGrpSpPr/>
          <p:nvPr/>
        </p:nvGrpSpPr>
        <p:grpSpPr>
          <a:xfrm>
            <a:off x="9834150" y="2252065"/>
            <a:ext cx="1671976" cy="2950074"/>
            <a:chOff x="3857138" y="-151910"/>
            <a:chExt cx="1671976" cy="2950074"/>
          </a:xfrm>
        </p:grpSpPr>
        <p:pic>
          <p:nvPicPr>
            <p:cNvPr id="90" name="Picture 8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91" name="Rectangle 9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2" name="Picture 9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93" name="Group 92"/>
          <p:cNvGrpSpPr/>
          <p:nvPr/>
        </p:nvGrpSpPr>
        <p:grpSpPr>
          <a:xfrm>
            <a:off x="9947743" y="2709450"/>
            <a:ext cx="1427560" cy="2385378"/>
            <a:chOff x="6371150" y="2709450"/>
            <a:chExt cx="1427560" cy="2385378"/>
          </a:xfrm>
        </p:grpSpPr>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2" name="Picture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3" name="Picture 11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4" name="Picture 113"/>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15" name="Picture 1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2" name="Title 1"/>
          <p:cNvSpPr>
            <a:spLocks noGrp="1"/>
          </p:cNvSpPr>
          <p:nvPr>
            <p:ph type="title"/>
          </p:nvPr>
        </p:nvSpPr>
        <p:spPr/>
        <p:txBody>
          <a:bodyPr/>
          <a:lstStyle/>
          <a:p>
            <a:r>
              <a:rPr lang="en-US" dirty="0" smtClean="0"/>
              <a:t>VM with persistent drive</a:t>
            </a:r>
            <a:endParaRPr lang="en-US" dirty="0"/>
          </a:p>
        </p:txBody>
      </p:sp>
    </p:spTree>
    <p:extLst>
      <p:ext uri="{BB962C8B-B14F-4D97-AF65-F5344CB8AC3E}">
        <p14:creationId xmlns:p14="http://schemas.microsoft.com/office/powerpoint/2010/main" val="157894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fade">
                                      <p:cBhvr>
                                        <p:cTn id="11" dur="500"/>
                                        <p:tgtEl>
                                          <p:spTgt spid="9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49"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loeXTvM8kiNwAslONFSe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WRbko6g3KEuu48itS7jj1Q"/>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B2F97D-0457-4986-9734-D03EB073C5EA}">
  <ds:schemaRefs>
    <ds:schemaRef ds:uri="230e9df3-be65-4c73-a93b-d1236ebd677e"/>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2292</TotalTime>
  <Words>3342</Words>
  <Application>Microsoft Office PowerPoint</Application>
  <PresentationFormat>Custom</PresentationFormat>
  <Paragraphs>429</Paragraphs>
  <Slides>29</Slides>
  <Notes>29</Notes>
  <HiddenSlides>0</HiddenSlides>
  <MMClips>0</MMClips>
  <ScaleCrop>false</ScaleCrop>
  <HeadingPairs>
    <vt:vector size="8" baseType="variant">
      <vt:variant>
        <vt:lpstr>Fonts Used</vt:lpstr>
      </vt:variant>
      <vt:variant>
        <vt:i4>5</vt:i4>
      </vt:variant>
      <vt:variant>
        <vt:lpstr>Theme</vt:lpstr>
      </vt:variant>
      <vt:variant>
        <vt:i4>4</vt:i4>
      </vt:variant>
      <vt:variant>
        <vt:lpstr>Embedded OLE Servers</vt:lpstr>
      </vt:variant>
      <vt:variant>
        <vt:i4>1</vt:i4>
      </vt:variant>
      <vt:variant>
        <vt:lpstr>Slide Titles</vt:lpstr>
      </vt:variant>
      <vt:variant>
        <vt:i4>29</vt:i4>
      </vt:variant>
    </vt:vector>
  </HeadingPairs>
  <TitlesOfParts>
    <vt:vector size="39" baseType="lpstr">
      <vt:lpstr>Wingdings</vt:lpstr>
      <vt:lpstr>Arial</vt:lpstr>
      <vt:lpstr>Consolas</vt:lpstr>
      <vt:lpstr>Segoe UI Light</vt:lpstr>
      <vt:lpstr>Segoe UI</vt:lpstr>
      <vt:lpstr>MS1444_Windows Azure Template 16x9_r08a</vt:lpstr>
      <vt:lpstr>White with Consolas font for code slides</vt:lpstr>
      <vt:lpstr>Windows_Azure_DevCamp_16x9_Template - FINAL2</vt:lpstr>
      <vt:lpstr>Accent Color Transition Slides</vt:lpstr>
      <vt:lpstr>think-cell Slide</vt:lpstr>
      <vt:lpstr>Windows Azure Overview</vt:lpstr>
      <vt:lpstr>PowerPoint Presentation</vt:lpstr>
      <vt:lpstr>Cloud Computing</vt:lpstr>
      <vt:lpstr>Global Footprint</vt:lpstr>
      <vt:lpstr>Pay only for what you use</vt:lpstr>
      <vt:lpstr>PowerPoint Presentation</vt:lpstr>
      <vt:lpstr>Windows Azure Portal</vt:lpstr>
      <vt:lpstr>PowerPoint Presentation</vt:lpstr>
      <vt:lpstr>VM with persistent drive</vt:lpstr>
      <vt:lpstr>VM with persistent drive</vt:lpstr>
      <vt:lpstr>VM with persistent drive</vt:lpstr>
      <vt:lpstr>VM with persistent drive</vt:lpstr>
      <vt:lpstr>PowerPoint Presentation</vt:lpstr>
      <vt:lpstr>PowerPoint Presentation</vt:lpstr>
      <vt:lpstr>Web sites </vt:lpstr>
      <vt:lpstr>Web sites </vt:lpstr>
      <vt:lpstr>Web sites </vt:lpstr>
      <vt:lpstr>PowerPoint Presentation</vt:lpstr>
      <vt:lpstr>What is a Cloud Service?</vt:lpstr>
      <vt:lpstr>Application building blocks</vt:lpstr>
      <vt:lpstr>PowerPoint Presentation</vt:lpstr>
      <vt:lpstr>What Can It Run?</vt:lpstr>
      <vt:lpstr>PowerPoint Presentation</vt:lpstr>
      <vt:lpstr>PowerPoint Presentation</vt:lpstr>
      <vt:lpstr>PowerPoint Presentation</vt:lpstr>
      <vt:lpstr>Windows Azure Scenarios</vt:lpstr>
      <vt:lpstr>PowerPoint Presentation</vt:lpstr>
      <vt:lpstr>Summary</vt:lpstr>
      <vt:lpstr>PowerPoint Presentation</vt:lpstr>
    </vt:vector>
  </TitlesOfParts>
  <Company>Artitudes Design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 Conard</dc:creator>
  <cp:lastModifiedBy>Wenming Ye</cp:lastModifiedBy>
  <cp:revision>179</cp:revision>
  <cp:lastPrinted>2011-10-11T14:25:22Z</cp:lastPrinted>
  <dcterms:created xsi:type="dcterms:W3CDTF">2011-03-29T16:07:22Z</dcterms:created>
  <dcterms:modified xsi:type="dcterms:W3CDTF">2013-09-29T06:42:05Z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